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bookmarkIdSeed="15">
  <p:sldMasterIdLst>
    <p:sldMasterId id="2147483660" r:id="rId1"/>
    <p:sldMasterId id="2147483672" r:id="rId2"/>
    <p:sldMasterId id="2147483684" r:id="rId3"/>
  </p:sldMasterIdLst>
  <p:notesMasterIdLst>
    <p:notesMasterId r:id="rId49"/>
  </p:notesMasterIdLst>
  <p:sldIdLst>
    <p:sldId id="256" r:id="rId4"/>
    <p:sldId id="488" r:id="rId5"/>
    <p:sldId id="513" r:id="rId6"/>
    <p:sldId id="515" r:id="rId7"/>
    <p:sldId id="516" r:id="rId8"/>
    <p:sldId id="517" r:id="rId9"/>
    <p:sldId id="519" r:id="rId10"/>
    <p:sldId id="520" r:id="rId11"/>
    <p:sldId id="521" r:id="rId12"/>
    <p:sldId id="522" r:id="rId13"/>
    <p:sldId id="532" r:id="rId14"/>
    <p:sldId id="523" r:id="rId15"/>
    <p:sldId id="524" r:id="rId16"/>
    <p:sldId id="525" r:id="rId17"/>
    <p:sldId id="526" r:id="rId18"/>
    <p:sldId id="527" r:id="rId19"/>
    <p:sldId id="528" r:id="rId20"/>
    <p:sldId id="529" r:id="rId21"/>
    <p:sldId id="530" r:id="rId22"/>
    <p:sldId id="531" r:id="rId23"/>
    <p:sldId id="533" r:id="rId24"/>
    <p:sldId id="534" r:id="rId25"/>
    <p:sldId id="535" r:id="rId26"/>
    <p:sldId id="536" r:id="rId27"/>
    <p:sldId id="537" r:id="rId28"/>
    <p:sldId id="555" r:id="rId29"/>
    <p:sldId id="538" r:id="rId30"/>
    <p:sldId id="539" r:id="rId31"/>
    <p:sldId id="540" r:id="rId32"/>
    <p:sldId id="541" r:id="rId33"/>
    <p:sldId id="542" r:id="rId34"/>
    <p:sldId id="543" r:id="rId35"/>
    <p:sldId id="544" r:id="rId36"/>
    <p:sldId id="545" r:id="rId37"/>
    <p:sldId id="546" r:id="rId38"/>
    <p:sldId id="547" r:id="rId39"/>
    <p:sldId id="548" r:id="rId40"/>
    <p:sldId id="549" r:id="rId41"/>
    <p:sldId id="551" r:id="rId42"/>
    <p:sldId id="552" r:id="rId43"/>
    <p:sldId id="553" r:id="rId44"/>
    <p:sldId id="554" r:id="rId45"/>
    <p:sldId id="448" r:id="rId46"/>
    <p:sldId id="329" r:id="rId47"/>
    <p:sldId id="556" r:id="rId48"/>
  </p:sldIdLst>
  <p:sldSz cx="9144000" cy="6858000" type="screen4x3"/>
  <p:notesSz cx="6858000" cy="9144000"/>
  <p:embeddedFontLst>
    <p:embeddedFont>
      <p:font typeface="Arial Narrow" panose="020B0606020202030204" pitchFamily="34" charset="0"/>
      <p:regular r:id="rId50"/>
      <p:bold r:id="rId51"/>
      <p:italic r:id="rId52"/>
      <p:boldItalic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Cambria Math" panose="02040503050406030204" pitchFamily="18" charset="0"/>
      <p:regular r:id="rId58"/>
    </p:embeddedFont>
    <p:embeddedFont>
      <p:font typeface="Franklin Gothic Book" panose="020B0503020102020204" pitchFamily="34" charset="0"/>
      <p:regular r:id="rId59"/>
      <p:italic r:id="rId60"/>
    </p:embeddedFont>
    <p:embeddedFont>
      <p:font typeface="Franklin Gothic Medium" panose="020B0603020102020204" pitchFamily="34" charset="0"/>
      <p:regular r:id="rId61"/>
      <p:italic r:id="rId62"/>
    </p:embeddedFont>
    <p:embeddedFont>
      <p:font typeface="Perpetua" panose="02020502060401020303" pitchFamily="18" charset="0"/>
      <p:regular r:id="rId63"/>
      <p:bold r:id="rId64"/>
      <p:italic r:id="rId65"/>
      <p:boldItalic r:id="rId66"/>
    </p:embeddedFont>
    <p:embeddedFont>
      <p:font typeface="Wingdings 2" panose="05020102010507070707" pitchFamily="18" charset="2"/>
      <p:regular r:id="rId67"/>
    </p:embeddedFont>
    <p:embeddedFont>
      <p:font typeface="微软雅黑" panose="020B0503020204020204" pitchFamily="34" charset="-122"/>
      <p:regular r:id="rId68"/>
      <p:bold r:id="rId69"/>
    </p:embeddedFont>
    <p:embeddedFont>
      <p:font typeface="幼圆" panose="02010509060101010101" pitchFamily="49" charset="-122"/>
      <p:regular r:id="rId70"/>
    </p:embeddedFont>
  </p:embeddedFontLst>
  <p:custDataLst>
    <p:tags r:id="rId7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51" autoAdjust="0"/>
  </p:normalViewPr>
  <p:slideViewPr>
    <p:cSldViewPr>
      <p:cViewPr varScale="1">
        <p:scale>
          <a:sx n="58" d="100"/>
          <a:sy n="58" d="100"/>
        </p:scale>
        <p:origin x="1464" y="3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921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7" Type="http://schemas.openxmlformats.org/officeDocument/2006/relationships/slide" Target="slides/slide4.xml"/><Relationship Id="rId71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7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61" Type="http://schemas.openxmlformats.org/officeDocument/2006/relationships/font" Target="fonts/font12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8" Type="http://schemas.openxmlformats.org/officeDocument/2006/relationships/slide" Target="slides/slide5.xml"/><Relationship Id="rId51" Type="http://schemas.openxmlformats.org/officeDocument/2006/relationships/font" Target="fonts/font2.fntdata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font" Target="fonts/font21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0183DD-ABDB-4EB1-A726-EE72F71F6393}" type="datetimeFigureOut">
              <a:rPr lang="zh-CN" altLang="en-US" smtClean="0"/>
              <a:t>2019/11/18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AC750A-E720-45E3-B984-FED77418FD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237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0639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1999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9634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1129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2126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5760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15337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59559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86784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48499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923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98595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2858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21535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87507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37775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89442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26478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33952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466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85528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1279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66866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33591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7421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7132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59824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90820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36130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5677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35323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70115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04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27463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38226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2038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750A-E720-45E3-B984-FED77418FD21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0061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750A-E720-45E3-B984-FED77418FD21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278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9939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299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1127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346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4510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t>2019/11/18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t>2019/11/18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t>2019/11/18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11/18/2019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6890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11/18/2019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3076141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11/18/2019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2438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11/18/2019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1448283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11/18/2019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05550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11/18/2019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390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11/18/2019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315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11/18/2019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497679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t>2019/11/18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11/18/2019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913171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11/18/2019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5781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11/18/2019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496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85800" y="3196686"/>
            <a:ext cx="77724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676401"/>
            <a:ext cx="7772400" cy="1538286"/>
          </a:xfrm>
        </p:spPr>
        <p:txBody>
          <a:bodyPr anchor="b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14686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5770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3152" y="6400800"/>
            <a:ext cx="3200400" cy="2838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952" y="6400800"/>
            <a:ext cx="3733800" cy="2838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3331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85800" y="3143248"/>
            <a:ext cx="77724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143248"/>
            <a:ext cx="7772400" cy="1362075"/>
          </a:xfrm>
        </p:spPr>
        <p:txBody>
          <a:bodyPr anchor="t"/>
          <a:lstStyle>
            <a:lvl1pPr algn="ctr">
              <a:defRPr sz="4000" b="0" cap="all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1643061"/>
            <a:ext cx="7772400" cy="1500187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855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1295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4652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3708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6986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t>2019/11/18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786050" y="1053546"/>
            <a:ext cx="59040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86050" y="228600"/>
            <a:ext cx="5900752" cy="842946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86050" y="1142984"/>
            <a:ext cx="5900750" cy="51435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5" y="1142984"/>
            <a:ext cx="2257408" cy="5143536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9024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6400800" cy="685800"/>
          </a:xfrm>
        </p:spPr>
        <p:txBody>
          <a:bodyPr anchor="ctr"/>
          <a:lstStyle>
            <a:lvl1pPr algn="l">
              <a:defRPr sz="2400" b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701552" y="1143000"/>
            <a:ext cx="7223248" cy="3980172"/>
          </a:xfrm>
          <a:prstGeom prst="roundRect">
            <a:avLst>
              <a:gd name="adj" fmla="val 18278"/>
            </a:avLst>
          </a:prstGeom>
          <a:solidFill>
            <a:schemeClr val="accent1">
              <a:tint val="40000"/>
            </a:schemeClr>
          </a:solidFill>
          <a:ln w="50800" cap="rnd">
            <a:gradFill flip="none" rotWithShape="1">
              <a:gsLst>
                <a:gs pos="0">
                  <a:schemeClr val="accent1">
                    <a:shade val="50000"/>
                  </a:schemeClr>
                </a:gs>
                <a:gs pos="20000">
                  <a:schemeClr val="accent2">
                    <a:shade val="50000"/>
                  </a:schemeClr>
                </a:gs>
                <a:gs pos="40000">
                  <a:schemeClr val="accent3">
                    <a:shade val="50000"/>
                  </a:schemeClr>
                </a:gs>
                <a:gs pos="60000">
                  <a:schemeClr val="accent4">
                    <a:shade val="50000"/>
                  </a:schemeClr>
                </a:gs>
                <a:gs pos="80000">
                  <a:schemeClr val="accent5">
                    <a:shade val="50000"/>
                  </a:schemeClr>
                </a:gs>
                <a:gs pos="100000">
                  <a:schemeClr val="accent6">
                    <a:shade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round/>
          </a:ln>
          <a:effectLst>
            <a:outerShdw blurRad="50800" dist="38100" dir="5400000" algn="tl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zh-CN" altLang="en-US"/>
              <a:t>单击图标添加图片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62200" y="5410200"/>
            <a:ext cx="5657888" cy="804862"/>
          </a:xfrm>
        </p:spPr>
        <p:txBody>
          <a:bodyPr anchor="ctr"/>
          <a:lstStyle>
            <a:lvl1pPr marL="0" indent="0" algn="r">
              <a:buNone/>
              <a:defRPr sz="1200" b="0"/>
            </a:lvl1pPr>
            <a:lvl2pPr marL="457200" indent="0" algn="r">
              <a:buNone/>
              <a:defRPr sz="1200" b="0"/>
            </a:lvl2pPr>
            <a:lvl3pPr marL="914400" indent="0" algn="r">
              <a:buNone/>
              <a:defRPr sz="1200" b="0"/>
            </a:lvl3pPr>
            <a:lvl4pPr marL="1371600" indent="0" algn="r">
              <a:buNone/>
              <a:defRPr sz="1200" b="0"/>
            </a:lvl4pPr>
            <a:lvl5pPr marL="1828800" indent="0" algn="r">
              <a:buNone/>
              <a:defRPr sz="1200" b="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1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1369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15206" y="274638"/>
            <a:ext cx="1471594" cy="6011882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686568" cy="6011882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225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t>2019/11/18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t>2019/11/18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t>2019/11/18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t>2019/11/18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t>2019/11/18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t>2019/11/18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7200E83E-3DDC-4057-BD42-0C3CE9F543F4}" type="datetimeFigureOut">
              <a:rPr lang="zh-CN" altLang="en-US" smtClean="0"/>
              <a:t>2019/11/18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36E5C9AC-B17D-4002-9342-307711A356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11/18/2019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22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678000"/>
            <a:ext cx="9144000" cy="18000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68632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  <a:p>
            <a:pPr lvl="1" eaLnBrk="1" latinLnBrk="0" hangingPunct="1"/>
            <a:r>
              <a:rPr kumimoji="0" lang="zh-CN" altLang="en-US"/>
              <a:t>第二级</a:t>
            </a:r>
          </a:p>
          <a:p>
            <a:pPr lvl="2" eaLnBrk="1" latinLnBrk="0" hangingPunct="1"/>
            <a:r>
              <a:rPr kumimoji="0" lang="zh-CN" altLang="en-US"/>
              <a:t>第三级</a:t>
            </a:r>
          </a:p>
          <a:p>
            <a:pPr lvl="3" eaLnBrk="1" latinLnBrk="0" hangingPunct="1"/>
            <a:r>
              <a:rPr kumimoji="0" lang="zh-CN" altLang="en-US"/>
              <a:t>第四级</a:t>
            </a:r>
          </a:p>
          <a:p>
            <a:pPr lvl="4" eaLnBrk="1" latinLnBrk="0" hangingPunct="1"/>
            <a:r>
              <a:rPr kumimoji="0"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200" y="6400800"/>
            <a:ext cx="3200400" cy="283800"/>
          </a:xfrm>
          <a:prstGeom prst="rect">
            <a:avLst/>
          </a:prstGeom>
        </p:spPr>
        <p:txBody>
          <a:bodyPr vert="horz" rtlCol="0" anchor="b"/>
          <a:lstStyle>
            <a:lvl1pPr algn="l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CN">
                <a:solidFill>
                  <a:srgbClr val="2F2F2F">
                    <a:lumMod val="75000"/>
                    <a:lumOff val="25000"/>
                  </a:srgbClr>
                </a:solidFill>
              </a:rPr>
              <a:t>2011/8/17</a:t>
            </a:r>
            <a:endParaRPr lang="zh-CN" altLang="en-US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5334000" y="6400800"/>
            <a:ext cx="3733800" cy="283800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114800" y="6400800"/>
            <a:ext cx="914400" cy="283464"/>
          </a:xfrm>
          <a:prstGeom prst="rect">
            <a:avLst/>
          </a:prstGeom>
          <a:noFill/>
        </p:spPr>
        <p:txBody>
          <a:bodyPr vert="horz" lIns="45720" rIns="45720" rtlCol="0" anchor="ctr"/>
          <a:lstStyle>
            <a:lvl1pPr algn="ctr" eaLnBrk="1" latinLnBrk="0" hangingPunct="1">
              <a:defRPr kumimoji="0" sz="1100" b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1F9C30EF-BED7-4227-AEDB-FD1CDC6CCC52}" type="slidenum">
              <a:rPr lang="zh-CN" altLang="en-US" smtClean="0">
                <a:solidFill>
                  <a:srgbClr val="2F2F2F">
                    <a:lumMod val="75000"/>
                    <a:lumOff val="2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0800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817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ctr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ß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Þ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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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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mailto:sysumatlab@163.com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&#8220;&#24184;&#36816;&#8221;&#23398;&#29983;&#25277;&#36873;&#22120;.ex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mailto:sysumatlab@163.com" TargetMode="Externa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9.png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9200" y="3429000"/>
            <a:ext cx="6400800" cy="1752600"/>
          </a:xfrm>
        </p:spPr>
        <p:txBody>
          <a:bodyPr/>
          <a:lstStyle/>
          <a:p>
            <a:endParaRPr lang="en-US" altLang="zh-CN" sz="2400" dirty="0"/>
          </a:p>
          <a:p>
            <a:r>
              <a:rPr lang="zh-CN" altLang="en-US" sz="2400" dirty="0"/>
              <a:t>李嘉</a:t>
            </a:r>
            <a:endParaRPr lang="en-US" altLang="zh-CN" sz="2400" dirty="0"/>
          </a:p>
          <a:p>
            <a:r>
              <a:rPr lang="zh-CN" altLang="en-US" sz="2400" b="1" dirty="0">
                <a:ea typeface="新細明體" pitchFamily="18" charset="-120"/>
              </a:rPr>
              <a:t>中山大学数学学院</a:t>
            </a:r>
            <a:endParaRPr lang="en-US" altLang="zh-CN" sz="2400" b="1" dirty="0">
              <a:ea typeface="新細明體" pitchFamily="18" charset="-120"/>
            </a:endParaRPr>
          </a:p>
          <a:p>
            <a:endParaRPr lang="en-US" altLang="zh-CN" sz="1600" b="1" dirty="0">
              <a:ea typeface="新細明體" pitchFamily="18" charset="-120"/>
            </a:endParaRPr>
          </a:p>
          <a:p>
            <a:endParaRPr lang="zh-CN" altLang="en-US" sz="1600" dirty="0"/>
          </a:p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340768"/>
            <a:ext cx="7772400" cy="1470025"/>
          </a:xfrm>
        </p:spPr>
        <p:txBody>
          <a:bodyPr/>
          <a:lstStyle/>
          <a:p>
            <a:r>
              <a:rPr lang="zh-CN" altLang="en-US" sz="4800" b="1" dirty="0">
                <a:solidFill>
                  <a:srgbClr val="FFC000"/>
                </a:solidFill>
              </a:rPr>
              <a:t>数学实验与数学软件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051720" y="2643852"/>
            <a:ext cx="51125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/>
              <a:t>第十一课：</a:t>
            </a:r>
            <a:r>
              <a:rPr lang="en-US" altLang="zh-CN" sz="2800" dirty="0"/>
              <a:t>MATLAB</a:t>
            </a:r>
            <a:r>
              <a:rPr lang="zh-CN" altLang="en-US" sz="2800" dirty="0"/>
              <a:t>概率统计与曲线拟合</a:t>
            </a:r>
            <a:endParaRPr lang="en-US" altLang="zh-CN" sz="2800" dirty="0"/>
          </a:p>
        </p:txBody>
      </p:sp>
      <p:sp>
        <p:nvSpPr>
          <p:cNvPr id="5" name="副标题 2"/>
          <p:cNvSpPr txBox="1">
            <a:spLocks/>
          </p:cNvSpPr>
          <p:nvPr/>
        </p:nvSpPr>
        <p:spPr>
          <a:xfrm>
            <a:off x="1187624" y="4725144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 spc="3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r>
              <a:rPr lang="zh-CN" altLang="en-US" sz="2400" dirty="0"/>
              <a:t>教师微信号：</a:t>
            </a:r>
            <a:r>
              <a:rPr lang="en-US" altLang="zh-CN" sz="2400" dirty="0" err="1"/>
              <a:t>Recksic</a:t>
            </a:r>
            <a:endParaRPr lang="en-US" altLang="zh-CN" sz="2400" dirty="0"/>
          </a:p>
          <a:p>
            <a:r>
              <a:rPr lang="zh-CN" altLang="en-US" sz="2400" dirty="0"/>
              <a:t>课程邮箱：</a:t>
            </a:r>
            <a:r>
              <a:rPr lang="en-US" altLang="zh-CN" sz="2400" dirty="0">
                <a:hlinkClick r:id="rId2"/>
              </a:rPr>
              <a:t>sysumatlab@163.com</a:t>
            </a:r>
            <a:r>
              <a:rPr lang="en-US" altLang="zh-CN" sz="2400" dirty="0"/>
              <a:t> </a:t>
            </a:r>
            <a:endParaRPr lang="en-US" altLang="zh-CN" sz="2400" b="1" dirty="0">
              <a:ea typeface="新細明體" pitchFamily="18" charset="-120"/>
            </a:endParaRPr>
          </a:p>
          <a:p>
            <a:endParaRPr lang="en-US" altLang="zh-CN" sz="1600" b="1" dirty="0">
              <a:ea typeface="新細明體" pitchFamily="18" charset="-120"/>
            </a:endParaRPr>
          </a:p>
          <a:p>
            <a:endParaRPr lang="zh-CN" altLang="en-US" sz="1600" dirty="0"/>
          </a:p>
          <a:p>
            <a:endParaRPr lang="zh-CN" altLang="en-US" dirty="0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9C89D33F-6E83-470F-8B0B-7C812FB87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64" y="4581128"/>
            <a:ext cx="1616968" cy="1552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9C7DC33-F25D-4A9E-95F0-884290B22A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476" y="4581817"/>
            <a:ext cx="1551600" cy="15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504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-243408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概率分布交互式界面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(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泊松分布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)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3C2C04-33E0-45AA-9CAA-E59BA1ADE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5" y="764704"/>
            <a:ext cx="1248963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A13E9A-493A-41FF-88E8-BA872DFE2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133" y="891799"/>
            <a:ext cx="6619733" cy="55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74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926" y="-272546"/>
            <a:ext cx="7772400" cy="1143000"/>
          </a:xfrm>
        </p:spPr>
        <p:txBody>
          <a:bodyPr>
            <a:normAutofit fontScale="90000"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MATLAB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函数获取其他常用分布数据例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5CB8EBF-19E9-4EFE-9691-687C41CA27BB}"/>
              </a:ext>
            </a:extLst>
          </p:cNvPr>
          <p:cNvSpPr/>
          <p:nvPr/>
        </p:nvSpPr>
        <p:spPr>
          <a:xfrm>
            <a:off x="107504" y="930474"/>
            <a:ext cx="9036496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  <a:defRPr/>
            </a:pP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&gt;&gt;</a:t>
            </a:r>
            <a:r>
              <a:rPr lang="en-US" altLang="zh-CN" sz="2400" b="1" dirty="0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lambda = 2;</a:t>
            </a:r>
          </a:p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  <a:defRPr/>
            </a:pP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&gt;&gt;</a:t>
            </a:r>
            <a:r>
              <a:rPr lang="en-US" altLang="zh-CN" sz="2400" b="1" dirty="0" err="1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pd</a:t>
            </a:r>
            <a:r>
              <a:rPr lang="en-US" altLang="zh-CN" sz="2400" b="1" dirty="0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 = </a:t>
            </a:r>
            <a:r>
              <a:rPr lang="en-US" altLang="zh-CN" sz="2400" b="1" dirty="0" err="1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makedist</a:t>
            </a:r>
            <a:r>
              <a:rPr lang="en-US" altLang="zh-CN" sz="2400" b="1" dirty="0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('</a:t>
            </a:r>
            <a:r>
              <a:rPr lang="en-US" altLang="zh-CN" sz="2400" b="1" dirty="0" err="1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Poisson',lambda</a:t>
            </a:r>
            <a:r>
              <a:rPr lang="en-US" altLang="zh-CN" sz="2400" b="1" dirty="0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);</a:t>
            </a:r>
          </a:p>
          <a:p>
            <a:pPr lvl="0">
              <a:spcBef>
                <a:spcPts val="580"/>
              </a:spcBef>
              <a:buClr>
                <a:srgbClr val="00B050"/>
              </a:buClr>
              <a:buSzPct val="85000"/>
              <a:defRPr/>
            </a:pP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%</a:t>
            </a:r>
            <a:r>
              <a:rPr lang="zh-CN" altLang="en-US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这一步运行会比较慢，将获得一个</a:t>
            </a: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MATLAB</a:t>
            </a:r>
            <a:r>
              <a:rPr lang="zh-CN" altLang="en-US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建立的泊松分布对象</a:t>
            </a: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,</a:t>
            </a:r>
            <a:r>
              <a:rPr lang="zh-CN" altLang="en-US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隶属于</a:t>
            </a:r>
            <a:r>
              <a:rPr lang="en-US" altLang="zh-CN" sz="2400" b="1" dirty="0" err="1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ProbDist</a:t>
            </a:r>
            <a:r>
              <a:rPr lang="zh-CN" altLang="en-US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（概率分布）对象。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A0EA333-5EE8-4CAB-B2EE-905C3D296C85}"/>
              </a:ext>
            </a:extLst>
          </p:cNvPr>
          <p:cNvSpPr/>
          <p:nvPr/>
        </p:nvSpPr>
        <p:spPr>
          <a:xfrm>
            <a:off x="126577" y="2789958"/>
            <a:ext cx="5741567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  <a:defRPr/>
            </a:pP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&gt;&gt;</a:t>
            </a:r>
            <a:r>
              <a:rPr lang="en-US" altLang="zh-CN" sz="2400" b="1" dirty="0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y=pdf(pd,0:4)</a:t>
            </a:r>
          </a:p>
          <a:p>
            <a:pPr lvl="0">
              <a:spcBef>
                <a:spcPts val="580"/>
              </a:spcBef>
              <a:buClr>
                <a:srgbClr val="00B050"/>
              </a:buClr>
              <a:buSzPct val="85000"/>
              <a:defRPr/>
            </a:pPr>
            <a:r>
              <a:rPr lang="en-US" altLang="zh-CN" sz="2400" b="1" dirty="0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%</a:t>
            </a:r>
            <a:r>
              <a:rPr lang="zh-CN" altLang="en-US" sz="2400" b="1" dirty="0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获取该泊松分布的在</a:t>
            </a:r>
            <a:r>
              <a:rPr lang="en-US" altLang="zh-CN" sz="2400" b="1" dirty="0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k=0,1,2,3,4</a:t>
            </a:r>
            <a:r>
              <a:rPr lang="zh-CN" altLang="en-US" sz="2400" b="1" dirty="0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的概率值</a:t>
            </a:r>
            <a:endParaRPr lang="en-US" altLang="zh-CN" sz="2400" b="1" dirty="0">
              <a:solidFill>
                <a:srgbClr val="0070C0"/>
              </a:solidFill>
              <a:latin typeface="Courier New" panose="02070309020205020404" pitchFamily="49" charset="0"/>
              <a:ea typeface="幼圆" panose="02010509060101010101" pitchFamily="49" charset="-122"/>
              <a:cs typeface="Courier New" panose="02070309020205020404" pitchFamily="49" charset="0"/>
            </a:endParaRPr>
          </a:p>
          <a:p>
            <a:pPr lvl="0">
              <a:spcBef>
                <a:spcPts val="580"/>
              </a:spcBef>
              <a:buClr>
                <a:srgbClr val="00B050"/>
              </a:buClr>
              <a:buSzPct val="85000"/>
              <a:defRPr/>
            </a:pPr>
            <a:r>
              <a:rPr lang="es-ES" altLang="zh-CN" sz="2400" b="1" dirty="0"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y =</a:t>
            </a:r>
          </a:p>
          <a:p>
            <a:pPr lvl="0">
              <a:spcBef>
                <a:spcPts val="580"/>
              </a:spcBef>
              <a:buClr>
                <a:srgbClr val="00B050"/>
              </a:buClr>
              <a:buSzPct val="85000"/>
              <a:defRPr/>
            </a:pPr>
            <a:r>
              <a:rPr lang="es-ES" altLang="zh-CN" sz="2400" b="1" dirty="0"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0.1353    0.2707    0.2707    0.1804    0.0902</a:t>
            </a:r>
            <a:endParaRPr lang="en-US" altLang="zh-CN" sz="2400" b="1" dirty="0">
              <a:latin typeface="Times New Roman" panose="02020603050405020304" pitchFamily="18" charset="0"/>
              <a:ea typeface="幼圆" panose="020105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8D5F60-F7DD-4249-8888-952F7895E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949" y="2420888"/>
            <a:ext cx="2571187" cy="355194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BB48D0D-5A9E-4A24-AE2D-407B472074AA}"/>
              </a:ext>
            </a:extLst>
          </p:cNvPr>
          <p:cNvSpPr/>
          <p:nvPr/>
        </p:nvSpPr>
        <p:spPr>
          <a:xfrm>
            <a:off x="138734" y="5074074"/>
            <a:ext cx="57415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  <a:defRPr/>
            </a:pPr>
            <a:r>
              <a:rPr lang="zh-CN" altLang="en-US" sz="2400" b="1" dirty="0">
                <a:latin typeface="+mj-ea"/>
                <a:ea typeface="+mj-ea"/>
                <a:cs typeface="Times New Roman" panose="02020603050405020304" pitchFamily="18" charset="0"/>
              </a:rPr>
              <a:t>更多实例请搜索</a:t>
            </a:r>
            <a:r>
              <a:rPr lang="en-US" altLang="zh-CN" sz="2400" b="1" dirty="0">
                <a:latin typeface="+mj-ea"/>
                <a:ea typeface="+mj-ea"/>
                <a:cs typeface="Times New Roman" panose="02020603050405020304" pitchFamily="18" charset="0"/>
              </a:rPr>
              <a:t>MATLAB</a:t>
            </a:r>
            <a:r>
              <a:rPr lang="zh-CN" altLang="en-US" sz="2400" b="1" dirty="0">
                <a:latin typeface="+mj-ea"/>
                <a:ea typeface="+mj-ea"/>
                <a:cs typeface="Times New Roman" panose="02020603050405020304" pitchFamily="18" charset="0"/>
              </a:rPr>
              <a:t>相关函数</a:t>
            </a:r>
            <a:r>
              <a:rPr lang="en-US" altLang="zh-CN" sz="2400" b="1" dirty="0" err="1">
                <a:solidFill>
                  <a:schemeClr val="accent2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makedist,pdf,cdf</a:t>
            </a:r>
            <a:r>
              <a:rPr lang="zh-CN" altLang="en-US" sz="2400" b="1" dirty="0">
                <a:latin typeface="+mj-ea"/>
                <a:ea typeface="+mj-ea"/>
                <a:cs typeface="Times New Roman" panose="02020603050405020304" pitchFamily="18" charset="0"/>
              </a:rPr>
              <a:t>等</a:t>
            </a:r>
            <a:r>
              <a:rPr lang="en-US" altLang="zh-CN" sz="2400" b="1" dirty="0" err="1">
                <a:latin typeface="+mj-ea"/>
                <a:ea typeface="+mj-ea"/>
                <a:cs typeface="Times New Roman" panose="02020603050405020304" pitchFamily="18" charset="0"/>
              </a:rPr>
              <a:t>ProbDist</a:t>
            </a:r>
            <a:r>
              <a:rPr lang="zh-CN" altLang="en-US" sz="2400" b="1" dirty="0">
                <a:latin typeface="+mj-ea"/>
                <a:ea typeface="+mj-ea"/>
                <a:cs typeface="Times New Roman" panose="02020603050405020304" pitchFamily="18" charset="0"/>
              </a:rPr>
              <a:t>对象相关的构造、调用函数。</a:t>
            </a:r>
            <a:endParaRPr lang="en-US" altLang="zh-CN" sz="2400" b="1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81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-243408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随机流的控制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3C2C04-33E0-45AA-9CAA-E59BA1ADE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5" y="764704"/>
            <a:ext cx="1248963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0333609-9953-4316-ADB2-B00D24029A67}"/>
              </a:ext>
            </a:extLst>
          </p:cNvPr>
          <p:cNvSpPr/>
          <p:nvPr/>
        </p:nvSpPr>
        <p:spPr>
          <a:xfrm>
            <a:off x="347601" y="899592"/>
            <a:ext cx="86168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B050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lang="en-US" altLang="zh-CN" sz="2400" b="1" dirty="0" err="1">
                <a:solidFill>
                  <a:srgbClr val="9B2D1F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rng</a:t>
            </a:r>
            <a:r>
              <a:rPr lang="en-US" altLang="zh-CN" sz="2400" b="1" dirty="0">
                <a:solidFill>
                  <a:srgbClr val="9B2D1F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 default 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将随机流恢复至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MATLAB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启动时默认状态，此随机称为“</a:t>
            </a:r>
            <a:r>
              <a:rPr lang="zh-CN" altLang="en-US" sz="2400" b="1" dirty="0">
                <a:solidFill>
                  <a:srgbClr val="FF000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伪随机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”，即可以再现的随机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3F4FE44-DCB8-4765-A2BD-A9001A0CDD4C}"/>
              </a:ext>
            </a:extLst>
          </p:cNvPr>
          <p:cNvSpPr/>
          <p:nvPr/>
        </p:nvSpPr>
        <p:spPr>
          <a:xfrm>
            <a:off x="347600" y="1835521"/>
            <a:ext cx="86168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B050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lang="en-US" altLang="zh-CN" sz="2400" b="1" dirty="0" err="1">
                <a:solidFill>
                  <a:srgbClr val="9B2D1F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rng</a:t>
            </a:r>
            <a:r>
              <a:rPr lang="en-US" altLang="zh-CN" sz="2400" b="1" dirty="0">
                <a:solidFill>
                  <a:srgbClr val="9B2D1F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 shuffle 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将随机流根据时间变量进行设置，此随机称为“</a:t>
            </a:r>
            <a:r>
              <a:rPr lang="zh-CN" altLang="en-US" sz="2400" b="1" dirty="0">
                <a:solidFill>
                  <a:srgbClr val="FF000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真随机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”，任何一次随机均无法再现，但可以确保测试结果可以与之前已有的测试结果进行累加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6C7FCB4-C3CD-4D33-A4FC-2F1F78EC21ED}"/>
              </a:ext>
            </a:extLst>
          </p:cNvPr>
          <p:cNvSpPr/>
          <p:nvPr/>
        </p:nvSpPr>
        <p:spPr>
          <a:xfrm>
            <a:off x="347600" y="3077749"/>
            <a:ext cx="86168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B050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lang="en-US" altLang="zh-CN" sz="2400" b="1" dirty="0" err="1">
                <a:solidFill>
                  <a:srgbClr val="9B2D1F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rng</a:t>
            </a:r>
            <a:r>
              <a:rPr lang="en-US" altLang="zh-CN" sz="2400" b="1" dirty="0">
                <a:solidFill>
                  <a:srgbClr val="9B2D1F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(</a:t>
            </a:r>
            <a:r>
              <a:rPr lang="en-US" altLang="zh-CN" sz="2400" b="1" dirty="0" err="1">
                <a:solidFill>
                  <a:srgbClr val="9B2D1F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sd</a:t>
            </a:r>
            <a:r>
              <a:rPr lang="en-US" altLang="zh-CN" sz="2400" b="1" dirty="0">
                <a:solidFill>
                  <a:srgbClr val="9B2D1F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) 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以非负整数</a:t>
            </a:r>
            <a:r>
              <a:rPr lang="en-US" altLang="zh-CN" sz="2400" b="1" dirty="0" err="1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sd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（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0~65535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）为种子生成随机数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BFEBB70-35FA-4A70-84C0-F41A60DC7EEF}"/>
              </a:ext>
            </a:extLst>
          </p:cNvPr>
          <p:cNvSpPr/>
          <p:nvPr/>
        </p:nvSpPr>
        <p:spPr>
          <a:xfrm>
            <a:off x="347600" y="3837338"/>
            <a:ext cx="8616887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B050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lang="en-US" altLang="zh-CN" sz="2400" b="1" dirty="0" err="1">
                <a:solidFill>
                  <a:srgbClr val="9B2D1F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rng</a:t>
            </a:r>
            <a:r>
              <a:rPr lang="en-US" altLang="zh-CN" sz="2400" b="1" dirty="0">
                <a:solidFill>
                  <a:srgbClr val="9B2D1F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(</a:t>
            </a:r>
            <a:r>
              <a:rPr lang="en-US" altLang="zh-CN" sz="2400" b="1" dirty="0" err="1">
                <a:solidFill>
                  <a:srgbClr val="9B2D1F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sd,generator</a:t>
            </a:r>
            <a:r>
              <a:rPr lang="en-US" altLang="zh-CN" sz="2400" b="1" dirty="0">
                <a:solidFill>
                  <a:srgbClr val="9B2D1F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) 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generator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可设置为</a:t>
            </a:r>
            <a:endParaRPr lang="en-US" altLang="zh-CN" sz="2400" b="1" dirty="0">
              <a:latin typeface="Courier New" panose="02070309020205020404" pitchFamily="49" charset="0"/>
              <a:ea typeface="幼圆" panose="02010509060101010101" pitchFamily="49" charset="-122"/>
              <a:cs typeface="Courier New" panose="02070309020205020404" pitchFamily="49" charset="0"/>
            </a:endParaRPr>
          </a:p>
          <a:p>
            <a:pPr lvl="0">
              <a:spcBef>
                <a:spcPts val="580"/>
              </a:spcBef>
              <a:buClr>
                <a:srgbClr val="00B050"/>
              </a:buClr>
              <a:buSzPct val="85000"/>
              <a:defRPr/>
            </a:pP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'twister','v5uniform','v5normal'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等，见表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4.3-1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2B1303E-4447-42DF-B946-50209BB42B1A}"/>
              </a:ext>
            </a:extLst>
          </p:cNvPr>
          <p:cNvSpPr/>
          <p:nvPr/>
        </p:nvSpPr>
        <p:spPr>
          <a:xfrm>
            <a:off x="347600" y="4745279"/>
            <a:ext cx="8688896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B050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lang="en-US" altLang="zh-CN" sz="2400" b="1" dirty="0" err="1">
                <a:solidFill>
                  <a:srgbClr val="9B2D1F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st</a:t>
            </a:r>
            <a:r>
              <a:rPr lang="en-US" altLang="zh-CN" sz="2400" b="1" dirty="0">
                <a:solidFill>
                  <a:srgbClr val="9B2D1F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=</a:t>
            </a:r>
            <a:r>
              <a:rPr lang="en-US" altLang="zh-CN" sz="2400" b="1" dirty="0" err="1">
                <a:solidFill>
                  <a:srgbClr val="9B2D1F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rng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获得随机生成器构架，之后可利用</a:t>
            </a:r>
            <a:r>
              <a:rPr lang="en-US" altLang="zh-CN" sz="2400" b="1" dirty="0" err="1">
                <a:solidFill>
                  <a:srgbClr val="9B2D1F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rng</a:t>
            </a:r>
            <a:r>
              <a:rPr lang="en-US" altLang="zh-CN" sz="2400" b="1" dirty="0">
                <a:solidFill>
                  <a:srgbClr val="9B2D1F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(</a:t>
            </a:r>
            <a:r>
              <a:rPr lang="en-US" altLang="zh-CN" sz="2400" b="1" dirty="0" err="1">
                <a:solidFill>
                  <a:srgbClr val="9B2D1F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st</a:t>
            </a:r>
            <a:r>
              <a:rPr lang="en-US" altLang="zh-CN" sz="2400" b="1" dirty="0">
                <a:solidFill>
                  <a:srgbClr val="9B2D1F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)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再现构架</a:t>
            </a:r>
            <a:endParaRPr lang="en-US" altLang="zh-CN" sz="2400" b="1" dirty="0">
              <a:latin typeface="Courier New" panose="02070309020205020404" pitchFamily="49" charset="0"/>
              <a:ea typeface="幼圆" panose="02010509060101010101" pitchFamily="49" charset="-122"/>
              <a:cs typeface="Courier New" panose="02070309020205020404" pitchFamily="49" charset="0"/>
            </a:endParaRPr>
          </a:p>
          <a:p>
            <a:pPr lvl="0">
              <a:spcBef>
                <a:spcPts val="580"/>
              </a:spcBef>
              <a:buClr>
                <a:srgbClr val="00B050"/>
              </a:buClr>
              <a:buSzPct val="85000"/>
              <a:defRPr/>
            </a:pPr>
            <a:r>
              <a:rPr lang="zh-CN" altLang="en-US" sz="2400" b="1" noProof="0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输出：</a:t>
            </a:r>
            <a:r>
              <a:rPr lang="en-US" altLang="zh-CN" b="1" dirty="0" err="1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st</a:t>
            </a:r>
            <a:r>
              <a:rPr lang="en-US" altLang="zh-CN" b="1" dirty="0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 = </a:t>
            </a:r>
            <a:r>
              <a:rPr lang="zh-CN" altLang="en-US" b="1" dirty="0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包含以下字段的 </a:t>
            </a:r>
            <a:r>
              <a:rPr lang="en-US" altLang="zh-CN" b="1" dirty="0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struct:</a:t>
            </a:r>
          </a:p>
          <a:p>
            <a:pPr lvl="0">
              <a:spcBef>
                <a:spcPts val="580"/>
              </a:spcBef>
              <a:buClr>
                <a:srgbClr val="00B050"/>
              </a:buClr>
              <a:buSzPct val="85000"/>
              <a:defRPr/>
            </a:pPr>
            <a:r>
              <a:rPr lang="en-US" altLang="zh-CN" b="1" dirty="0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     Type: 'twister'</a:t>
            </a:r>
          </a:p>
          <a:p>
            <a:pPr lvl="0">
              <a:spcBef>
                <a:spcPts val="580"/>
              </a:spcBef>
              <a:buClr>
                <a:srgbClr val="00B050"/>
              </a:buClr>
              <a:buSzPct val="85000"/>
              <a:defRPr/>
            </a:pPr>
            <a:r>
              <a:rPr lang="en-US" altLang="zh-CN" b="1" dirty="0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     Seed: 0</a:t>
            </a:r>
          </a:p>
          <a:p>
            <a:pPr lvl="0">
              <a:spcBef>
                <a:spcPts val="580"/>
              </a:spcBef>
              <a:buClr>
                <a:srgbClr val="00B050"/>
              </a:buClr>
              <a:buSzPct val="85000"/>
              <a:defRPr/>
            </a:pPr>
            <a:r>
              <a:rPr lang="en-US" altLang="zh-CN" b="1" dirty="0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    State: [625×1 uint32]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urier New" panose="02070309020205020404" pitchFamily="49" charset="0"/>
              <a:ea typeface="幼圆" panose="02010509060101010101" pitchFamily="49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364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-243408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随机矩阵的生成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-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4.3-4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3C2C04-33E0-45AA-9CAA-E59BA1ADE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5" y="764704"/>
            <a:ext cx="1248963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0333609-9953-4316-ADB2-B00D24029A67}"/>
                  </a:ext>
                </a:extLst>
              </p:cNvPr>
              <p:cNvSpPr/>
              <p:nvPr/>
            </p:nvSpPr>
            <p:spPr>
              <a:xfrm>
                <a:off x="347601" y="899592"/>
                <a:ext cx="8616887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marR="0" lvl="0" indent="-27432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  <a:tabLst/>
                  <a:defRPr/>
                </a:pPr>
                <a:r>
                  <a:rPr lang="en-US" altLang="zh-CN" sz="2400" b="1" dirty="0">
                    <a:solidFill>
                      <a:srgbClr val="9B2D1F"/>
                    </a:solidFill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rand(</a:t>
                </a:r>
                <a:r>
                  <a:rPr lang="en-US" altLang="zh-CN" sz="2400" b="1" dirty="0" err="1">
                    <a:solidFill>
                      <a:srgbClr val="9B2D1F"/>
                    </a:solidFill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m,n</a:t>
                </a:r>
                <a:r>
                  <a:rPr lang="en-US" altLang="zh-CN" sz="2400" b="1" dirty="0">
                    <a:solidFill>
                      <a:srgbClr val="9B2D1F"/>
                    </a:solidFill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)</a:t>
                </a:r>
                <a:r>
                  <a:rPr lang="zh-CN" altLang="en-US" sz="2400" b="1" dirty="0">
                    <a:solidFill>
                      <a:srgbClr val="9B2D1F"/>
                    </a:solidFill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与</a:t>
                </a:r>
                <a:r>
                  <a:rPr lang="en-US" altLang="zh-CN" sz="2400" b="1" dirty="0" err="1">
                    <a:solidFill>
                      <a:srgbClr val="9B2D1F"/>
                    </a:solidFill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randn</a:t>
                </a:r>
                <a:r>
                  <a:rPr lang="en-US" altLang="zh-CN" sz="2400" b="1" dirty="0">
                    <a:solidFill>
                      <a:srgbClr val="9B2D1F"/>
                    </a:solidFill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(</a:t>
                </a:r>
                <a:r>
                  <a:rPr lang="en-US" altLang="zh-CN" sz="2400" b="1" dirty="0" err="1">
                    <a:solidFill>
                      <a:srgbClr val="9B2D1F"/>
                    </a:solidFill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m,n</a:t>
                </a:r>
                <a:r>
                  <a:rPr lang="en-US" altLang="zh-CN" sz="2400" b="1" dirty="0">
                    <a:solidFill>
                      <a:srgbClr val="9B2D1F"/>
                    </a:solidFill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)</a:t>
                </a:r>
                <a:r>
                  <a:rPr lang="zh-CN" altLang="en-US" sz="2400" b="1" dirty="0"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分别生成</a:t>
                </a:r>
                <a:r>
                  <a:rPr lang="en-US" altLang="zh-CN" sz="2400" b="1" dirty="0"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(0,1)</a:t>
                </a:r>
                <a:r>
                  <a:rPr lang="zh-CN" altLang="en-US" sz="2400" b="1" dirty="0"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间均匀分布以及标准正态分布的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𝒎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×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𝒏</m:t>
                    </m:r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</a:rPr>
                  <a:t>随机矩阵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0333609-9953-4316-ADB2-B00D24029A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01" y="899592"/>
                <a:ext cx="8616887" cy="830997"/>
              </a:xfrm>
              <a:prstGeom prst="rect">
                <a:avLst/>
              </a:prstGeom>
              <a:blipFill>
                <a:blip r:embed="rId3"/>
                <a:stretch>
                  <a:fillRect l="-636" t="-10294" b="-139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3F4FE44-DCB8-4765-A2BD-A9001A0CDD4C}"/>
                  </a:ext>
                </a:extLst>
              </p:cNvPr>
              <p:cNvSpPr/>
              <p:nvPr/>
            </p:nvSpPr>
            <p:spPr>
              <a:xfrm>
                <a:off x="347600" y="1730589"/>
                <a:ext cx="8616887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marR="0" lvl="0" indent="-27432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  <a:tabLst/>
                  <a:defRPr/>
                </a:pPr>
                <a:r>
                  <a:rPr lang="en-US" altLang="zh-CN" sz="2400" b="1" dirty="0" err="1">
                    <a:solidFill>
                      <a:srgbClr val="9B2D1F"/>
                    </a:solidFill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randi</a:t>
                </a:r>
                <a:r>
                  <a:rPr lang="en-US" altLang="zh-CN" sz="2400" b="1" dirty="0">
                    <a:solidFill>
                      <a:srgbClr val="9B2D1F"/>
                    </a:solidFill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([</a:t>
                </a:r>
                <a:r>
                  <a:rPr lang="en-US" altLang="zh-CN" sz="2400" b="1" dirty="0" err="1">
                    <a:solidFill>
                      <a:srgbClr val="9B2D1F"/>
                    </a:solidFill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imin,imax</a:t>
                </a:r>
                <a:r>
                  <a:rPr lang="en-US" altLang="zh-CN" sz="2400" b="1" dirty="0">
                    <a:solidFill>
                      <a:srgbClr val="9B2D1F"/>
                    </a:solidFill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],</a:t>
                </a:r>
                <a:r>
                  <a:rPr lang="en-US" altLang="zh-CN" sz="2400" b="1" dirty="0" err="1">
                    <a:solidFill>
                      <a:srgbClr val="9B2D1F"/>
                    </a:solidFill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m,n</a:t>
                </a:r>
                <a:r>
                  <a:rPr lang="en-US" altLang="zh-CN" sz="2400" b="1" dirty="0">
                    <a:solidFill>
                      <a:srgbClr val="9B2D1F"/>
                    </a:solidFill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)</a:t>
                </a:r>
                <a:r>
                  <a:rPr lang="zh-CN" altLang="en-US" sz="2400" b="1" dirty="0"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将生成</a:t>
                </a:r>
                <a:r>
                  <a:rPr lang="en-US" altLang="zh-CN" sz="2400" b="1" dirty="0"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[</a:t>
                </a:r>
                <a:r>
                  <a:rPr lang="en-US" altLang="zh-CN" sz="2400" b="1" dirty="0" err="1"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imin,imax</a:t>
                </a:r>
                <a:r>
                  <a:rPr lang="en-US" altLang="zh-CN" sz="2400" b="1" dirty="0"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]</a:t>
                </a:r>
                <a:r>
                  <a:rPr lang="zh-CN" altLang="en-US" sz="2400" b="1" dirty="0"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内所有整数均匀分布的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𝒎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×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𝒏</m:t>
                    </m:r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</a:rPr>
                  <a:t>随机矩阵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3F4FE44-DCB8-4765-A2BD-A9001A0CD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00" y="1730589"/>
                <a:ext cx="8616887" cy="830997"/>
              </a:xfrm>
              <a:prstGeom prst="rect">
                <a:avLst/>
              </a:prstGeom>
              <a:blipFill>
                <a:blip r:embed="rId4"/>
                <a:stretch>
                  <a:fillRect l="-636" t="-10294" b="-139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5B9713BA-DA7B-4504-A119-BF1D7837513B}"/>
              </a:ext>
            </a:extLst>
          </p:cNvPr>
          <p:cNvSpPr/>
          <p:nvPr/>
        </p:nvSpPr>
        <p:spPr>
          <a:xfrm>
            <a:off x="323528" y="2581176"/>
            <a:ext cx="871296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zh-CN" altLang="zh-CN" dirty="0">
                <a:latin typeface="Times New Roman" panose="02020603050405020304" pitchFamily="18" charset="0"/>
              </a:rPr>
              <a:t>【例</a:t>
            </a:r>
            <a:r>
              <a:rPr lang="en-US" altLang="zh-CN" dirty="0">
                <a:latin typeface="Times New Roman" panose="02020603050405020304" pitchFamily="18" charset="0"/>
              </a:rPr>
              <a:t> 4.3-4</a:t>
            </a:r>
            <a:r>
              <a:rPr lang="zh-CN" altLang="zh-CN" dirty="0">
                <a:latin typeface="Times New Roman" panose="02020603050405020304" pitchFamily="18" charset="0"/>
              </a:rPr>
              <a:t>】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rng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default				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GRS=rand(1,25)	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随机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行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25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列向量</a:t>
            </a:r>
            <a:endParaRPr lang="zh-CN" altLang="zh-CN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GRS =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Columns 1 through 5		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显示每行的元素数因版本与屏宽而异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0.8147    0.9058    0.1270    0.9134    0.6324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Columns 6 through 10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0.0975    0.2785    0.5469    0.9575    0.9649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Columns 11 through 15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0.1576    0.9706    0.9572    0.4854    0.8003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Columns 16 through 20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0.1419    0.4218    0.9157    0.7922    0.9595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Columns 21 through 25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0.6557    0.0357    0.8491    0.9340    0.6787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12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-243408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4.3-4(</a:t>
            </a:r>
            <a:r>
              <a: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更改了课本顺序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)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3C2C04-33E0-45AA-9CAA-E59BA1ADE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5" y="764704"/>
            <a:ext cx="1248963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B9713BA-DA7B-4504-A119-BF1D7837513B}"/>
              </a:ext>
            </a:extLst>
          </p:cNvPr>
          <p:cNvSpPr/>
          <p:nvPr/>
        </p:nvSpPr>
        <p:spPr>
          <a:xfrm>
            <a:off x="323528" y="899592"/>
            <a:ext cx="8712968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rng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default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r1=rand(1,5)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注意，和刚才随机矩阵前面元素相同</a:t>
            </a:r>
            <a:endParaRPr lang="zh-CN" altLang="zh-CN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r1 = 0.8147    0.9058    0.1270    0.9134    0.6324 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en-US" altLang="zh-CN" b="1" dirty="0">
              <a:solidFill>
                <a:srgbClr val="0000FF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r2=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randn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(1,5)		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r2 = -1.3077   -0.4336    0.3426    3.5784    2.7694 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en-US" altLang="zh-CN" b="1" dirty="0">
              <a:solidFill>
                <a:srgbClr val="008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r3=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randi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([-3,2],1,5)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交换前面两个随机生成次序不影响后面的随机结果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r3 = -3     2     2    -1     1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en-US" altLang="zh-CN" b="1" dirty="0">
              <a:solidFill>
                <a:srgbClr val="008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r4=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exprnd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(0.4, 1,5)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均值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0.4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的指数分布随机矩阵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r4 =  0.7811    0.3453    0.0352    0.0932    0.0165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en-US" altLang="zh-CN" b="1" dirty="0">
              <a:solidFill>
                <a:srgbClr val="008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st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rng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;			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r5=rand(1,5)		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r5 =  0.6557    0.0357    0.8491    0.9340    0.6787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en-US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en-US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rng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st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		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重现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r4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结束后的随机数状态</a:t>
            </a:r>
            <a:endParaRPr lang="zh-CN" altLang="zh-CN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rr5=rand(1,5)		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相同的随机数再次出现</a:t>
            </a:r>
            <a:endParaRPr lang="zh-CN" altLang="zh-CN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rr5 = 0.6557    0.0357    0.8491    0.9340    0.6787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75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-243408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4.3-5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3C2C04-33E0-45AA-9CAA-E59BA1ADE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5" y="764704"/>
            <a:ext cx="1248963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E6BC14E-63DF-4250-BA2C-615DD0CC7C8F}"/>
              </a:ext>
            </a:extLst>
          </p:cNvPr>
          <p:cNvSpPr/>
          <p:nvPr/>
        </p:nvSpPr>
        <p:spPr>
          <a:xfrm>
            <a:off x="224643" y="1014983"/>
            <a:ext cx="869471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zh-CN" altLang="zh-CN" dirty="0">
                <a:latin typeface="Times New Roman" panose="02020603050405020304" pitchFamily="18" charset="0"/>
              </a:rPr>
              <a:t>【例</a:t>
            </a:r>
            <a:r>
              <a:rPr lang="en-US" altLang="zh-CN" dirty="0">
                <a:latin typeface="Times New Roman" panose="02020603050405020304" pitchFamily="18" charset="0"/>
              </a:rPr>
              <a:t> 4.3-5</a:t>
            </a:r>
            <a:r>
              <a:rPr lang="zh-CN" altLang="zh-CN" dirty="0">
                <a:latin typeface="Times New Roman" panose="02020603050405020304" pitchFamily="18" charset="0"/>
              </a:rPr>
              <a:t>】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rng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default,rng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(2)	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随机种子为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</a:t>
            </a: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N=10000;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randn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(N+2,1);			%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10002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长度的列向量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	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A=[a(1:N),a(2:N+1),a(3:N+2)];	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前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10000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个，中间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10000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个，后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10000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个，构成一个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10000X3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的矩阵</a:t>
            </a: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  <a:tab pos="203200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A(1:4,:)	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矩阵的前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4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行，注意反对角线方向值相等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ans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-0.1242   -2.5415    0.2772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-2.5415    0.2772   -0.1960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0.2772   -0.1960   -0.1962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-0.1960   -0.1962   -0.3057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  <a:tab pos="203200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CA=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corrcoef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(A)	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  <a:tab pos="203200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计算以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三个列向量为单位计算的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3X3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（线性）相关性矩阵，元素范围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-1~1 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CA =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1.0000   -0.0093   -0.0024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-0.0093    1.0000   -0.0093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-0.0024   -0.0093    1.0000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8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-243408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4.3-5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3C2C04-33E0-45AA-9CAA-E59BA1ADE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5" y="764704"/>
            <a:ext cx="1248963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7B5A406-3745-4A8E-87F4-FACB6FE7A58C}"/>
              </a:ext>
            </a:extLst>
          </p:cNvPr>
          <p:cNvSpPr/>
          <p:nvPr/>
        </p:nvSpPr>
        <p:spPr>
          <a:xfrm>
            <a:off x="179512" y="748700"/>
            <a:ext cx="8784976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clear,rng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(5),N=10000;						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A=rand(N,3);B=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randn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(N,3);C=rand(N,3);%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三个不同的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10000X3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矩阵</a:t>
            </a:r>
            <a:endParaRPr lang="zh-CN" altLang="zh-CN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RAB=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corrcoef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(A(:),B(:))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将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与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B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拉成长度为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30000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的向量计算相关矩阵</a:t>
            </a: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RAC=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corrcoef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(A,C)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与上一句原理相同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RAB =    1.0000    0.0017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	   0.0017    1.0000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RAC =    1.0000    0.0083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     0.0083    1.0000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clear,N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=10000;rng(17),a=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randn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(1,5)				</a:t>
            </a:r>
            <a:endParaRPr lang="en-US" altLang="zh-CN" b="1" dirty="0">
              <a:solidFill>
                <a:srgbClr val="0000FF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 =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-0.3951    0.1406   -1.5172   -1.8820    0.7965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A=rand(N,3);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rng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(18),b=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randn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(1,5)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不同种子的随机数不同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b =</a:t>
            </a:r>
            <a:r>
              <a:rPr lang="en-US" altLang="zh-CN" dirty="0">
                <a:solidFill>
                  <a:prstClr val="black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0.2068    0.0155    0.8243   -1.6221    0.7124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B=rand(N,3);CAB=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corrcoef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([A,B])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随机矩阵也不同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CAB =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1.0000   -0.0109    0.0003    0.0123   -0.0045    0.0060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-0.0109    1.0000   -0.0023    0.0004   -0.0042   -0.0092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0.0003   -0.0023    1.0000    0.0247    0.0158   -0.0038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0.0123    0.0004    0.0247    1.0000    0.0167   -0.0121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-0.0045   -0.0042    0.0158    0.0167    1.0000   -0.0013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0.0060   -0.0092   -0.0038   -0.0121   -0.0013    1.0000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61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-243408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  <a:hlinkClick r:id="rId3" action="ppaction://hlinkfile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  <a:hlinkClick r:id="rId3" action="ppaction://hlinkfile"/>
              </a:rPr>
              <a:t>4.3-5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  <a:hlinkClick r:id="rId3" action="ppaction://hlinkfile"/>
              </a:rPr>
              <a:t>，统计分析命令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3C2C04-33E0-45AA-9CAA-E59BA1ADE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5" y="764704"/>
            <a:ext cx="1248963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8213522-15A0-4F50-B397-40BD971A0461}"/>
              </a:ext>
            </a:extLst>
          </p:cNvPr>
          <p:cNvSpPr/>
          <p:nvPr/>
        </p:nvSpPr>
        <p:spPr>
          <a:xfrm>
            <a:off x="323528" y="913774"/>
            <a:ext cx="69665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clear,N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=1e4;rng 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default,a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=rand(N,1);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rng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(0,'v4'),b=rand(N,1);%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不同方式定义的随机矩阵</a:t>
            </a:r>
            <a:endParaRPr lang="zh-CN" altLang="zh-CN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Cab=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corrcoef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a,b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Cab = 1.0000    0.0031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  0.0031    1.0000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A4257C0-D284-499A-AA20-DDC0B3AB6BD7}"/>
              </a:ext>
            </a:extLst>
          </p:cNvPr>
          <p:cNvSpPr/>
          <p:nvPr/>
        </p:nvSpPr>
        <p:spPr>
          <a:xfrm>
            <a:off x="203545" y="2391102"/>
            <a:ext cx="86168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B050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lang="en-US" altLang="zh-CN" sz="2400" b="1" noProof="0" dirty="0">
                <a:solidFill>
                  <a:srgbClr val="9B2D1F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min(X),max(X)</a:t>
            </a:r>
            <a:r>
              <a:rPr lang="zh-CN" altLang="en-US" sz="2400" b="1" noProof="0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分别计算</a:t>
            </a:r>
            <a:r>
              <a:rPr lang="zh-CN" altLang="en-US" sz="2400" b="1" noProof="0" dirty="0">
                <a:solidFill>
                  <a:srgbClr val="FF000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矩阵各列</a:t>
            </a:r>
            <a:r>
              <a:rPr lang="zh-CN" altLang="en-US" sz="2400" b="1" noProof="0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的最大值或最小值，如若计算</a:t>
            </a:r>
            <a:r>
              <a:rPr lang="zh-CN" altLang="en-US" sz="2400" b="1" noProof="0" dirty="0">
                <a:solidFill>
                  <a:srgbClr val="FF000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整个矩阵最大元素</a:t>
            </a:r>
            <a:r>
              <a:rPr lang="zh-CN" altLang="en-US" sz="2400" b="1" noProof="0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，可用</a:t>
            </a:r>
            <a:r>
              <a:rPr lang="en-US" altLang="zh-CN" sz="2400" b="1" noProof="0" dirty="0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max(max(X))</a:t>
            </a:r>
            <a:r>
              <a:rPr lang="zh-CN" altLang="en-US" sz="2400" b="1" noProof="0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或</a:t>
            </a:r>
            <a:r>
              <a:rPr lang="en-US" altLang="zh-CN" sz="2400" b="1" noProof="0" dirty="0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max(X(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  <a:sym typeface="Wingdings" panose="05000000000000000000" pitchFamily="2" charset="2"/>
              </a:rPr>
              <a:t>:))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1F732B6-ECE7-48E4-990E-059C1E7F53F4}"/>
              </a:ext>
            </a:extLst>
          </p:cNvPr>
          <p:cNvSpPr/>
          <p:nvPr/>
        </p:nvSpPr>
        <p:spPr>
          <a:xfrm>
            <a:off x="203545" y="3222099"/>
            <a:ext cx="86168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B050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lang="en-US" altLang="zh-CN" sz="2400" b="1" noProof="0" dirty="0">
                <a:solidFill>
                  <a:srgbClr val="9B2D1F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mean(X),median(X)</a:t>
            </a:r>
            <a:r>
              <a:rPr lang="zh-CN" altLang="en-US" sz="2400" b="1" noProof="0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分别计算</a:t>
            </a:r>
            <a:r>
              <a:rPr lang="zh-CN" altLang="en-US" sz="2400" b="1" noProof="0" dirty="0">
                <a:solidFill>
                  <a:srgbClr val="FF000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矩阵各列</a:t>
            </a:r>
            <a:r>
              <a:rPr lang="zh-CN" altLang="en-US" sz="2400" b="1" noProof="0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的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均值与中位值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8226F02-1C56-47D6-81CA-DC851AB2357D}"/>
              </a:ext>
            </a:extLst>
          </p:cNvPr>
          <p:cNvSpPr/>
          <p:nvPr/>
        </p:nvSpPr>
        <p:spPr>
          <a:xfrm>
            <a:off x="203544" y="3933056"/>
            <a:ext cx="86168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  <a:defRPr/>
            </a:pPr>
            <a:r>
              <a:rPr lang="en-US" altLang="zh-CN" sz="2400" b="1" noProof="0" dirty="0" err="1">
                <a:solidFill>
                  <a:srgbClr val="9B2D1F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std</a:t>
            </a:r>
            <a:r>
              <a:rPr lang="en-US" altLang="zh-CN" sz="2400" b="1" noProof="0" dirty="0">
                <a:solidFill>
                  <a:srgbClr val="9B2D1F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(X),</a:t>
            </a:r>
            <a:r>
              <a:rPr lang="en-US" altLang="zh-CN" sz="2400" b="1" noProof="0" dirty="0" err="1">
                <a:solidFill>
                  <a:srgbClr val="9B2D1F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var</a:t>
            </a:r>
            <a:r>
              <a:rPr lang="en-US" altLang="zh-CN" sz="2400" b="1" noProof="0" dirty="0">
                <a:solidFill>
                  <a:srgbClr val="9B2D1F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(X)</a:t>
            </a:r>
            <a:r>
              <a:rPr lang="zh-CN" altLang="en-US" sz="2400" b="1" noProof="0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分别计算</a:t>
            </a:r>
            <a:r>
              <a:rPr lang="zh-CN" altLang="en-US" sz="2400" b="1" noProof="0" dirty="0">
                <a:solidFill>
                  <a:srgbClr val="FF000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矩阵各列</a:t>
            </a:r>
            <a:r>
              <a:rPr lang="zh-CN" altLang="en-US" sz="2400" b="1" noProof="0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的样本标准差，与样本方差（</a:t>
            </a:r>
            <a:r>
              <a:rPr lang="zh-CN" altLang="en-US" sz="2400" b="1" noProof="0" dirty="0">
                <a:solidFill>
                  <a:srgbClr val="FF000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思考为什么分母是</a:t>
            </a:r>
            <a:r>
              <a:rPr lang="en-US" altLang="zh-CN" sz="2400" b="1" noProof="0" dirty="0">
                <a:solidFill>
                  <a:srgbClr val="FF000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m-1,</a:t>
            </a:r>
            <a:r>
              <a:rPr lang="zh-CN" altLang="en-US" sz="2400" b="1" noProof="0" dirty="0">
                <a:solidFill>
                  <a:srgbClr val="FF000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而不是</a:t>
            </a:r>
            <a:r>
              <a:rPr lang="en-US" altLang="zh-CN" sz="2400" b="1" dirty="0">
                <a:solidFill>
                  <a:srgbClr val="FF000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m,</a:t>
            </a:r>
            <a:r>
              <a:rPr lang="zh-CN" altLang="en-US" sz="2400" b="1" dirty="0">
                <a:solidFill>
                  <a:srgbClr val="FF000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参见</a:t>
            </a:r>
            <a:r>
              <a:rPr lang="en-US" altLang="zh-CN" sz="2400" b="1" dirty="0" err="1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std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(X,1)</a:t>
            </a:r>
            <a:r>
              <a:rPr lang="zh-CN" altLang="en-US" sz="2400" b="1" noProof="0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）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914E281-D272-490E-ABCC-3C95D9A443EB}"/>
              </a:ext>
            </a:extLst>
          </p:cNvPr>
          <p:cNvSpPr/>
          <p:nvPr/>
        </p:nvSpPr>
        <p:spPr>
          <a:xfrm>
            <a:off x="203543" y="4848496"/>
            <a:ext cx="86168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B050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lang="en-US" altLang="zh-CN" sz="2400" b="1" noProof="0" dirty="0" err="1">
                <a:solidFill>
                  <a:srgbClr val="9B2D1F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cov</a:t>
            </a:r>
            <a:r>
              <a:rPr lang="en-US" altLang="zh-CN" sz="2400" b="1" noProof="0" dirty="0">
                <a:solidFill>
                  <a:srgbClr val="9B2D1F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(X)</a:t>
            </a:r>
            <a:r>
              <a:rPr lang="zh-CN" altLang="en-US" sz="2400" b="1" noProof="0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计算矩阵</a:t>
            </a:r>
            <a:r>
              <a:rPr lang="en-US" altLang="zh-CN" sz="2400" b="1" noProof="0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X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各列所组成列向量计算出的协方差矩阵，注意到对应的分母仍然是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m-1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9D4A2BF-C953-41A6-A939-9B0260F9DCD6}"/>
              </a:ext>
            </a:extLst>
          </p:cNvPr>
          <p:cNvSpPr/>
          <p:nvPr/>
        </p:nvSpPr>
        <p:spPr>
          <a:xfrm>
            <a:off x="203542" y="5743587"/>
            <a:ext cx="86168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B050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lang="en-US" altLang="zh-CN" sz="2400" b="1" noProof="0" dirty="0" err="1">
                <a:solidFill>
                  <a:srgbClr val="9B2D1F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corrcoef</a:t>
            </a:r>
            <a:r>
              <a:rPr lang="en-US" altLang="zh-CN" sz="2400" b="1" noProof="0" dirty="0">
                <a:solidFill>
                  <a:srgbClr val="9B2D1F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(X)</a:t>
            </a:r>
            <a:r>
              <a:rPr lang="zh-CN" altLang="en-US" sz="2400" b="1" noProof="0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计算矩阵</a:t>
            </a:r>
            <a:r>
              <a:rPr lang="en-US" altLang="zh-CN" sz="2400" b="1" noProof="0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X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各列所组成列向量对应的相关系数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,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当一个列向量出现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0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方差时，计算会怎么样呢？（思考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0/0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）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22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-243408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4.3-6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3C2C04-33E0-45AA-9CAA-E59BA1ADE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5" y="764704"/>
            <a:ext cx="1248963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97F9D70-7B0C-4FE4-82F2-2287E5E6B1F6}"/>
              </a:ext>
            </a:extLst>
          </p:cNvPr>
          <p:cNvSpPr/>
          <p:nvPr/>
        </p:nvSpPr>
        <p:spPr>
          <a:xfrm>
            <a:off x="251520" y="836712"/>
            <a:ext cx="7542584" cy="6217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zh-CN" altLang="zh-CN" dirty="0">
                <a:latin typeface="Times New Roman" panose="02020603050405020304" pitchFamily="18" charset="0"/>
              </a:rPr>
              <a:t>【例</a:t>
            </a:r>
            <a:r>
              <a:rPr lang="en-US" altLang="zh-CN" dirty="0">
                <a:latin typeface="Times New Roman" panose="02020603050405020304" pitchFamily="18" charset="0"/>
              </a:rPr>
              <a:t>4.3-6</a:t>
            </a:r>
            <a:r>
              <a:rPr lang="zh-CN" altLang="zh-CN" dirty="0">
                <a:latin typeface="Times New Roman" panose="02020603050405020304" pitchFamily="18" charset="0"/>
              </a:rPr>
              <a:t>】随机数据的统计量。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rng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(0,'v5normal'),A=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randn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(1000,4);			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AMAX=max(A)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四列正态分布分别的最大值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		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AMAX = 2.7316    3.2025    3.4128    3.0868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AMIN=min(A)	%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AMIN = -2.6442   -3.0737   -3.5027   -3.0461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CM=mean(A)	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CM = -0.0431    0.0455    0.0177    0.0263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en-US" altLang="zh-CN" b="1" dirty="0">
              <a:solidFill>
                <a:srgbClr val="008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MA=mean(mean(A))		%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MA = 0.0116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std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(A)					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 = 0.9435    1.0313    1.0248    0.9913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var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(A)-S.^2	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ans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 1.0e-015 *     0   -0.2220         0         0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cov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(A)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 =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0.8902   -0.0528    0.0462    0.0078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-0.0528    1.0635    0.0025    0.0408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0.0462    0.0025    1.0502   -0.0150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0.0078    0.0408   -0.0150    0.9826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40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-243408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4.3-6,7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3C2C04-33E0-45AA-9CAA-E59BA1ADE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5" y="764704"/>
            <a:ext cx="1248963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3D8C93E-FA0B-4A6A-A157-A1F36C14C0C0}"/>
              </a:ext>
            </a:extLst>
          </p:cNvPr>
          <p:cNvSpPr/>
          <p:nvPr/>
        </p:nvSpPr>
        <p:spPr>
          <a:xfrm>
            <a:off x="107504" y="895439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diag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(C)'-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var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(A)			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ans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 1.0e-014 *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	  0.0111   -0.0888   -0.1110   -0.0222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corrcoef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(A)	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 = 1.0000   -0.0543    0.0478    0.0083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-0.0543    1.0000    0.0024    0.0399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0.0478    0.0024    1.0000   -0.0147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0.0083    0.0399   -0.0147    1.0000 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	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94437FD-4A35-43A0-A3E8-23FCA6184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3040083"/>
            <a:ext cx="8898478" cy="614155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A8227EC9-0D3B-48E6-93BC-8348221A9DBA}"/>
              </a:ext>
            </a:extLst>
          </p:cNvPr>
          <p:cNvSpPr/>
          <p:nvPr/>
        </p:nvSpPr>
        <p:spPr>
          <a:xfrm>
            <a:off x="179512" y="3573016"/>
            <a:ext cx="8712968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mu=2;s=0.5;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rng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(22,'v5normal')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设置一种随机种子</a:t>
            </a:r>
            <a:endParaRPr lang="zh-CN" altLang="zh-CN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randn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(1000,1);		%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1000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维标准正态分布随机列向量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y=s*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x+mu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;	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对应得到题目要求的正态分布随机矩阵</a:t>
            </a:r>
            <a:endParaRPr lang="zh-CN" altLang="zh-CN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z=s*(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x+mu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);			%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z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的均值为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，而不是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subplot(3,1,1),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histfit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(x),axis([-5,5,0,100]),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ylabel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('x')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subplot(3,1,2),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histfit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(y),axis([-5,5,0,100]),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ylabel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('y')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subplot(3,1,3),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histfit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(z),axis([-5,5,0,100]),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ylabel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('z')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histfit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为根据已经输入的样本进行统计并画出直方图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86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926" y="-171400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二项分布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00030D0-8D00-445E-BF97-0F4C1A7A8D6C}"/>
                  </a:ext>
                </a:extLst>
              </p:cNvPr>
              <p:cNvSpPr/>
              <p:nvPr/>
            </p:nvSpPr>
            <p:spPr>
              <a:xfrm>
                <a:off x="323528" y="2629646"/>
                <a:ext cx="833919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marR="0" lvl="0" indent="-27432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</a:rPr>
                  <a:t>分布函数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𝑭</m:t>
                    </m:r>
                    <m:d>
                      <m:d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  <m:t>𝑿</m:t>
                        </m:r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  <m:t>=</m:t>
                        </m:r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  <m:t>𝒌</m:t>
                        </m:r>
                      </m:e>
                    </m:d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=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𝑷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{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𝑿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≤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𝒌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}</m:t>
                    </m:r>
                  </m:oMath>
                </a14:m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</a:rPr>
                  <a:t>,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</a:rPr>
                  <a:t>二项分布记为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𝑩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(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𝒏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,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𝒑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)</m:t>
                    </m:r>
                  </m:oMath>
                </a14:m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00030D0-8D00-445E-BF97-0F4C1A7A8D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629646"/>
                <a:ext cx="8339199" cy="461665"/>
              </a:xfrm>
              <a:prstGeom prst="rect">
                <a:avLst/>
              </a:prstGeom>
              <a:blipFill>
                <a:blip r:embed="rId3"/>
                <a:stretch>
                  <a:fillRect l="-658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C525BBD-EC95-44E6-8E02-00367E40DE38}"/>
                  </a:ext>
                </a:extLst>
              </p:cNvPr>
              <p:cNvSpPr/>
              <p:nvPr/>
            </p:nvSpPr>
            <p:spPr>
              <a:xfrm>
                <a:off x="347601" y="3400901"/>
                <a:ext cx="861688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marR="0" lvl="0" indent="-27432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B2D1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pk=</a:t>
                </a:r>
                <a:r>
                  <a:rPr kumimoji="0" lang="en-US" altLang="zh-CN" sz="2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9B2D1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binopdf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B2D1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(</a:t>
                </a:r>
                <a:r>
                  <a:rPr kumimoji="0" lang="en-US" altLang="zh-CN" sz="2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9B2D1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k,N,p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B2D1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)</a:t>
                </a:r>
                <a:r>
                  <a:rPr kumimoji="0" lang="en-US" altLang="zh-CN" sz="2400" b="1" i="0" u="none" strike="noStrike" kern="1200" cap="none" spc="0" normalizeH="0" noProof="0" dirty="0">
                    <a:ln>
                      <a:noFill/>
                    </a:ln>
                    <a:solidFill>
                      <a:srgbClr val="9B2D1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 </a:t>
                </a:r>
                <a:r>
                  <a:rPr kumimoji="0" lang="zh-CN" altLang="en-US" sz="2400" b="1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获得事件共发生</a:t>
                </a:r>
                <a:r>
                  <a:rPr kumimoji="0" lang="en-US" altLang="zh-CN" sz="2400" b="1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k</a:t>
                </a:r>
                <a:r>
                  <a:rPr kumimoji="0" lang="zh-CN" altLang="en-US" sz="2400" b="1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次的概率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𝑷</m:t>
                    </m:r>
                    <m:r>
                      <a:rPr kumimoji="0" lang="en-US" altLang="zh-CN" sz="2400" b="1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{</m:t>
                    </m:r>
                    <m:r>
                      <a:rPr kumimoji="0" lang="en-US" altLang="zh-CN" sz="2400" b="1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𝒙</m:t>
                    </m:r>
                    <m:r>
                      <a:rPr kumimoji="0" lang="en-US" altLang="zh-CN" sz="2400" b="1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=</m:t>
                    </m:r>
                    <m:r>
                      <a:rPr kumimoji="0" lang="en-US" altLang="zh-CN" sz="2400" b="1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𝒌</m:t>
                    </m:r>
                    <m:r>
                      <a:rPr kumimoji="0" lang="en-US" altLang="zh-CN" sz="2400" b="1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}</m:t>
                    </m:r>
                  </m:oMath>
                </a14:m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C525BBD-EC95-44E6-8E02-00367E40DE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01" y="3400901"/>
                <a:ext cx="8616887" cy="461665"/>
              </a:xfrm>
              <a:prstGeom prst="rect">
                <a:avLst/>
              </a:prstGeom>
              <a:blipFill>
                <a:blip r:embed="rId4"/>
                <a:stretch>
                  <a:fillRect l="-636" t="-18421" b="-31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12529D6-9E81-4CA2-924A-3389827E80B9}"/>
                  </a:ext>
                </a:extLst>
              </p:cNvPr>
              <p:cNvSpPr/>
              <p:nvPr/>
            </p:nvSpPr>
            <p:spPr>
              <a:xfrm>
                <a:off x="323527" y="971600"/>
                <a:ext cx="8339199" cy="15610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marR="0" lvl="0" indent="-27432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  <a:tabLst/>
                  <a:defRPr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二项分布来源于伯努利试验（事件发生概率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𝒑</m:t>
                    </m:r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）：</a:t>
                </a:r>
                <a:endParaRPr lang="en-US" altLang="zh-CN" sz="2400" b="1" dirty="0">
                  <a:solidFill>
                    <a:prstClr val="black"/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00B050"/>
                  </a:buClr>
                  <a:buSzPct val="85000"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幼圆" panose="02010509060101010101" pitchFamily="49" charset="-122"/>
                          <a:cs typeface="+mn-cs"/>
                        </a:rPr>
                        <m:t>𝑷</m:t>
                      </m:r>
                      <m:d>
                        <m:dPr>
                          <m:begChr m:val="{"/>
                          <m:endChr m:val="}"/>
                          <m:ctrlP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幼圆" panose="020105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幼圆" panose="02010509060101010101" pitchFamily="49" charset="-122"/>
                              <a:cs typeface="+mn-cs"/>
                            </a:rPr>
                            <m:t>𝒙</m:t>
                          </m:r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幼圆" panose="02010509060101010101" pitchFamily="49" charset="-122"/>
                              <a:cs typeface="+mn-cs"/>
                            </a:rPr>
                            <m:t>=</m:t>
                          </m:r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幼圆" panose="02010509060101010101" pitchFamily="49" charset="-122"/>
                              <a:cs typeface="+mn-cs"/>
                            </a:rPr>
                            <m:t>𝒌</m:t>
                          </m:r>
                        </m:e>
                      </m:d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幼圆" panose="02010509060101010101" pitchFamily="49" charset="-122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幼圆" panose="02010509060101010101" pitchFamily="49" charset="-122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altLang="zh-CN" sz="2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幼圆" panose="02010509060101010101" pitchFamily="49" charset="-122"/>
                                    <a:cs typeface="+mn-cs"/>
                                  </a:rPr>
                                  <m:t>𝑵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zh-CN" sz="2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幼圆" panose="02010509060101010101" pitchFamily="49" charset="-122"/>
                                    <a:cs typeface="+mn-cs"/>
                                  </a:rPr>
                                  <m:t>𝒌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幼圆" panose="02010509060101010101" pitchFamily="49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幼圆" panose="02010509060101010101" pitchFamily="49" charset="-122"/>
                              <a:cs typeface="+mn-cs"/>
                            </a:rPr>
                            <m:t>𝒑</m:t>
                          </m:r>
                        </m:e>
                        <m:sup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幼圆" panose="02010509060101010101" pitchFamily="49" charset="-122"/>
                              <a:cs typeface="+mn-cs"/>
                            </a:rPr>
                            <m:t>𝒌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幼圆" panose="02010509060101010101" pitchFamily="49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幼圆" panose="02010509060101010101" pitchFamily="49" charset="-122"/>
                              <a:cs typeface="+mn-cs"/>
                            </a:rPr>
                            <m:t>𝒒</m:t>
                          </m:r>
                        </m:e>
                        <m:sup>
                          <m:d>
                            <m:dPr>
                              <m:ctrlP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  <a:cs typeface="+mn-cs"/>
                                </a:rPr>
                                <m:t>𝑵</m:t>
                              </m:r>
                              <m: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  <a:cs typeface="+mn-cs"/>
                                </a:rPr>
                                <m:t>𝒌</m:t>
                              </m:r>
                            </m:e>
                          </m:d>
                        </m:sup>
                      </m:sSup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幼圆" panose="02010509060101010101" pitchFamily="49" charset="-122"/>
                          <a:cs typeface="+mn-cs"/>
                        </a:rPr>
                        <m:t>,</m:t>
                      </m:r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幼圆" panose="02010509060101010101" pitchFamily="49" charset="-122"/>
                          <a:cs typeface="+mn-cs"/>
                        </a:rPr>
                        <m:t>𝒌</m:t>
                      </m:r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幼圆" panose="02010509060101010101" pitchFamily="49" charset="-122"/>
                          <a:cs typeface="+mn-cs"/>
                        </a:rPr>
                        <m:t>=</m:t>
                      </m:r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幼圆" panose="02010509060101010101" pitchFamily="49" charset="-122"/>
                          <a:cs typeface="+mn-cs"/>
                        </a:rPr>
                        <m:t>𝟎</m:t>
                      </m:r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幼圆" panose="02010509060101010101" pitchFamily="49" charset="-122"/>
                          <a:cs typeface="+mn-cs"/>
                        </a:rPr>
                        <m:t>,</m:t>
                      </m:r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幼圆" panose="02010509060101010101" pitchFamily="49" charset="-122"/>
                          <a:cs typeface="+mn-cs"/>
                        </a:rPr>
                        <m:t>𝟏</m:t>
                      </m:r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幼圆" panose="02010509060101010101" pitchFamily="49" charset="-122"/>
                          <a:cs typeface="+mn-cs"/>
                        </a:rPr>
                        <m:t>,…,</m:t>
                      </m:r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幼圆" panose="02010509060101010101" pitchFamily="49" charset="-122"/>
                          <a:cs typeface="+mn-cs"/>
                        </a:rPr>
                        <m:t>𝑵</m:t>
                      </m:r>
                    </m:oMath>
                  </m:oMathPara>
                </a14:m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00B050"/>
                  </a:buClr>
                  <a:buSzPct val="85000"/>
                  <a:tabLst/>
                  <a:defRPr/>
                </a:pPr>
                <a:r>
                  <a:rPr lang="zh-CN" altLang="en-US" sz="2400" b="1" noProof="0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含义为独立重复</a:t>
                </a:r>
                <a:r>
                  <a:rPr lang="en-US" altLang="zh-CN" sz="2400" b="1" noProof="0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N</a:t>
                </a:r>
                <a:r>
                  <a:rPr lang="zh-CN" altLang="en-US" sz="2400" b="1" noProof="0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次试验后，事件总共发生</a:t>
                </a:r>
                <a14:m>
                  <m:oMath xmlns:m="http://schemas.openxmlformats.org/officeDocument/2006/math">
                    <m:r>
                      <a:rPr lang="en-US" altLang="zh-CN" sz="2400" b="1" i="1" noProof="0" smtClean="0"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𝒌</m:t>
                    </m:r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</a:rPr>
                  <a:t>次的概率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12529D6-9E81-4CA2-924A-3389827E80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7" y="971600"/>
                <a:ext cx="8339199" cy="1561068"/>
              </a:xfrm>
              <a:prstGeom prst="rect">
                <a:avLst/>
              </a:prstGeom>
              <a:blipFill>
                <a:blip r:embed="rId5"/>
                <a:stretch>
                  <a:fillRect l="-1096" t="-4297" b="-70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4C976EF-A5E1-4F3F-8B82-2562AD52A65B}"/>
                  </a:ext>
                </a:extLst>
              </p:cNvPr>
              <p:cNvSpPr/>
              <p:nvPr/>
            </p:nvSpPr>
            <p:spPr>
              <a:xfrm>
                <a:off x="347601" y="4094500"/>
                <a:ext cx="861688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marR="0" lvl="0" indent="-27432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B2D1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pk=</a:t>
                </a:r>
                <a:r>
                  <a:rPr kumimoji="0" lang="en-US" altLang="zh-CN" sz="2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9B2D1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binocdf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B2D1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(</a:t>
                </a:r>
                <a:r>
                  <a:rPr kumimoji="0" lang="en-US" altLang="zh-CN" sz="2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9B2D1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k,N,p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B2D1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)</a:t>
                </a:r>
                <a:r>
                  <a:rPr kumimoji="0" lang="en-US" altLang="zh-CN" sz="2400" b="1" i="0" u="none" strike="noStrike" kern="1200" cap="none" spc="0" normalizeH="0" noProof="0" dirty="0">
                    <a:ln>
                      <a:noFill/>
                    </a:ln>
                    <a:solidFill>
                      <a:srgbClr val="9B2D1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 </a:t>
                </a:r>
                <a:r>
                  <a:rPr lang="zh-CN" altLang="en-US" sz="2400" b="1" dirty="0"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为</a:t>
                </a:r>
                <a:r>
                  <a:rPr kumimoji="0" lang="zh-CN" altLang="en-US" sz="2400" b="1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事件最多发生</a:t>
                </a:r>
                <a:r>
                  <a:rPr kumimoji="0" lang="en-US" altLang="zh-CN" sz="2400" b="1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k</a:t>
                </a:r>
                <a:r>
                  <a:rPr kumimoji="0" lang="zh-CN" altLang="en-US" sz="2400" b="1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次的概率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𝑷</m:t>
                    </m:r>
                    <m:r>
                      <a:rPr kumimoji="0" lang="en-US" altLang="zh-CN" sz="2400" b="1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{</m:t>
                    </m:r>
                    <m:r>
                      <a:rPr kumimoji="0" lang="en-US" altLang="zh-CN" sz="2400" b="1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𝒙</m:t>
                    </m:r>
                    <m:r>
                      <a:rPr kumimoji="0" lang="en-US" altLang="zh-CN" sz="2400" b="1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≤</m:t>
                    </m:r>
                    <m:r>
                      <a:rPr kumimoji="0" lang="en-US" altLang="zh-CN" sz="2400" b="1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𝒌</m:t>
                    </m:r>
                    <m:r>
                      <a:rPr kumimoji="0" lang="en-US" altLang="zh-CN" sz="2400" b="1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}</m:t>
                    </m:r>
                  </m:oMath>
                </a14:m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4C976EF-A5E1-4F3F-8B82-2562AD52A6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01" y="4094500"/>
                <a:ext cx="8616887" cy="461665"/>
              </a:xfrm>
              <a:prstGeom prst="rect">
                <a:avLst/>
              </a:prstGeom>
              <a:blipFill>
                <a:blip r:embed="rId6"/>
                <a:stretch>
                  <a:fillRect l="-636" t="-18667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5CB8EBF-19E9-4EFE-9691-687C41CA27BB}"/>
                  </a:ext>
                </a:extLst>
              </p:cNvPr>
              <p:cNvSpPr/>
              <p:nvPr/>
            </p:nvSpPr>
            <p:spPr>
              <a:xfrm>
                <a:off x="347601" y="4788099"/>
                <a:ext cx="8616887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marR="0" lvl="0" indent="-27432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B2D1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R=</a:t>
                </a:r>
                <a:r>
                  <a:rPr kumimoji="0" lang="en-US" altLang="zh-CN" sz="2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9B2D1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binornd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B2D1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(</a:t>
                </a:r>
                <a:r>
                  <a:rPr kumimoji="0" lang="en-US" altLang="zh-CN" sz="2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9B2D1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N,p</a:t>
                </a:r>
                <a:r>
                  <a:rPr lang="en-US" altLang="zh-CN" sz="2400" b="1" dirty="0">
                    <a:solidFill>
                      <a:srgbClr val="9B2D1F"/>
                    </a:solidFill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,</a:t>
                </a:r>
                <a:r>
                  <a:rPr lang="en-US" altLang="zh-CN" sz="2400" b="1" dirty="0" err="1">
                    <a:solidFill>
                      <a:srgbClr val="9B2D1F"/>
                    </a:solidFill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m,n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B2D1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)</a:t>
                </a:r>
                <a:r>
                  <a:rPr kumimoji="0" lang="en-US" altLang="zh-CN" sz="2400" b="1" i="0" u="none" strike="noStrike" kern="1200" cap="none" spc="0" normalizeH="0" noProof="0" dirty="0">
                    <a:ln>
                      <a:noFill/>
                    </a:ln>
                    <a:solidFill>
                      <a:srgbClr val="9B2D1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 </a:t>
                </a:r>
                <a:r>
                  <a:rPr lang="zh-CN" altLang="en-US" sz="2400" b="1" dirty="0"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将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生成一个服从二项分布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𝑩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(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𝑵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,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𝒑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)</m:t>
                    </m:r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</a:rPr>
                  <a:t>，规模为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𝒎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×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𝒏</m:t>
                    </m:r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</a:rPr>
                  <a:t>的随机矩阵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5CB8EBF-19E9-4EFE-9691-687C41CA27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01" y="4788099"/>
                <a:ext cx="8616887" cy="830997"/>
              </a:xfrm>
              <a:prstGeom prst="rect">
                <a:avLst/>
              </a:prstGeom>
              <a:blipFill>
                <a:blip r:embed="rId7"/>
                <a:stretch>
                  <a:fillRect l="-636" t="-10219" r="-990" b="-13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E0FB9A0-2106-46EB-A2C2-DCB4B2EA1501}"/>
                  </a:ext>
                </a:extLst>
              </p:cNvPr>
              <p:cNvSpPr/>
              <p:nvPr/>
            </p:nvSpPr>
            <p:spPr>
              <a:xfrm>
                <a:off x="347601" y="5733256"/>
                <a:ext cx="833919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marR="0" lvl="0" indent="-27432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  <a:tabLst/>
                  <a:defRPr/>
                </a:pPr>
                <a:r>
                  <a:rPr lang="zh-CN" altLang="en-US" sz="2400" b="1" noProof="0" dirty="0">
                    <a:solidFill>
                      <a:prstClr val="black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复习：二项分布的数字特征</a:t>
                </a:r>
                <a14:m>
                  <m:oMath xmlns:m="http://schemas.openxmlformats.org/officeDocument/2006/math">
                    <m:r>
                      <a:rPr lang="en-US" altLang="zh-CN" sz="2400" b="1" i="1" noProof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𝑬</m:t>
                    </m:r>
                    <m:d>
                      <m:dPr>
                        <m:ctrlPr>
                          <a:rPr lang="en-US" altLang="zh-CN" sz="24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</m:ctrlPr>
                      </m:dPr>
                      <m:e>
                        <m:r>
                          <a:rPr lang="en-US" altLang="zh-CN" sz="24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𝒌</m:t>
                        </m:r>
                      </m:e>
                    </m:d>
                    <m:r>
                      <a:rPr lang="en-US" altLang="zh-CN" sz="2400" b="1" i="1" noProof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=</m:t>
                    </m:r>
                    <m:r>
                      <a:rPr lang="en-US" altLang="zh-CN" sz="2400" b="1" i="1" noProof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𝑵𝒑</m:t>
                    </m:r>
                    <m:r>
                      <a:rPr lang="en-US" altLang="zh-CN" sz="2400" b="1" i="1" noProof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,</m:t>
                    </m:r>
                    <m:r>
                      <a:rPr lang="en-US" altLang="zh-CN" sz="2400" b="1" i="1" noProof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𝑫</m:t>
                    </m:r>
                    <m:d>
                      <m:dPr>
                        <m:ctrlPr>
                          <a:rPr lang="en-US" altLang="zh-CN" sz="24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</m:ctrlPr>
                      </m:dPr>
                      <m:e>
                        <m:r>
                          <a:rPr lang="en-US" altLang="zh-CN" sz="24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𝒌</m:t>
                        </m:r>
                      </m:e>
                    </m:d>
                    <m:r>
                      <a:rPr lang="en-US" altLang="zh-CN" sz="2400" b="1" i="1" noProof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=</m:t>
                    </m:r>
                    <m:r>
                      <a:rPr lang="en-US" altLang="zh-CN" sz="2400" b="1" i="1" noProof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𝑵𝒑</m:t>
                    </m:r>
                    <m:r>
                      <a:rPr lang="en-US" altLang="zh-CN" sz="2400" b="1" i="1" noProof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(</m:t>
                    </m:r>
                    <m:r>
                      <a:rPr lang="en-US" altLang="zh-CN" sz="2400" b="1" i="1" noProof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𝟏</m:t>
                    </m:r>
                    <m:r>
                      <a:rPr lang="en-US" altLang="zh-CN" sz="2400" b="1" i="1" noProof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−</m:t>
                    </m:r>
                    <m:r>
                      <a:rPr lang="en-US" altLang="zh-CN" sz="2400" b="1" i="1" noProof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𝒑</m:t>
                    </m:r>
                    <m:r>
                      <a:rPr lang="en-US" altLang="zh-CN" sz="2400" b="1" i="1" noProof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)</m:t>
                    </m:r>
                  </m:oMath>
                </a14:m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E0FB9A0-2106-46EB-A2C2-DCB4B2EA15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01" y="5733256"/>
                <a:ext cx="8339199" cy="461665"/>
              </a:xfrm>
              <a:prstGeom prst="rect">
                <a:avLst/>
              </a:prstGeom>
              <a:blipFill>
                <a:blip r:embed="rId8"/>
                <a:stretch>
                  <a:fillRect l="-658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304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8" grpId="0"/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-243408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4.3-6,7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3C2C04-33E0-45AA-9CAA-E59BA1ADE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5" y="764704"/>
            <a:ext cx="1248963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A01C44-4193-4D43-B28D-C725AB844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79" y="899592"/>
            <a:ext cx="7560840" cy="565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649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-243408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多项式拟合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3C2C04-33E0-45AA-9CAA-E59BA1ADE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5" y="764704"/>
            <a:ext cx="1248963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A4257C0-D284-499A-AA20-DDC0B3AB6BD7}"/>
                  </a:ext>
                </a:extLst>
              </p:cNvPr>
              <p:cNvSpPr/>
              <p:nvPr/>
            </p:nvSpPr>
            <p:spPr>
              <a:xfrm>
                <a:off x="203546" y="875996"/>
                <a:ext cx="8616884" cy="120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marR="0" lvl="0" indent="-27432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  <a:tabLst/>
                  <a:defRPr/>
                </a:pPr>
                <a:r>
                  <a:rPr lang="zh-CN" altLang="en-US" sz="2400" b="1" noProof="0" dirty="0"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假设</a:t>
                </a:r>
                <a14:m>
                  <m:oMath xmlns:m="http://schemas.openxmlformats.org/officeDocument/2006/math">
                    <m:r>
                      <a:rPr lang="en-US" altLang="zh-CN" sz="2400" b="1" i="1" noProof="0" smtClean="0"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𝒚</m:t>
                    </m:r>
                    <m:r>
                      <a:rPr lang="en-US" altLang="zh-CN" sz="2400" b="1" i="1" noProof="0" smtClean="0"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noProof="0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altLang="zh-CN" sz="2400" b="1" i="1" noProof="0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400" b="1" i="1" noProof="0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𝟏</m:t>
                        </m:r>
                      </m:sub>
                    </m:sSub>
                    <m:sSup>
                      <m:sSupPr>
                        <m:ctrlPr>
                          <a:rPr lang="en-US" altLang="zh-CN" sz="2400" b="1" i="1" noProof="0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altLang="zh-CN" sz="2400" b="1" i="1" noProof="0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𝒙</m:t>
                        </m:r>
                      </m:e>
                      <m:sup>
                        <m:r>
                          <a:rPr lang="en-US" altLang="zh-CN" sz="2400" b="1" i="1" noProof="0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𝒏</m:t>
                        </m:r>
                      </m:sup>
                    </m:sSup>
                    <m:r>
                      <a:rPr lang="en-US" altLang="zh-CN" sz="2400" b="1" i="1" noProof="0" smtClean="0"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1" i="1" noProof="0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altLang="zh-CN" sz="2400" b="1" i="1" noProof="0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400" b="1" i="1" noProof="0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𝟐</m:t>
                        </m:r>
                      </m:sub>
                    </m:sSub>
                    <m:sSup>
                      <m:sSupPr>
                        <m:ctrlPr>
                          <a:rPr lang="en-US" altLang="zh-CN" sz="2400" b="1" i="1" noProof="0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altLang="zh-CN" sz="2400" b="1" i="1" noProof="0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𝒙</m:t>
                        </m:r>
                      </m:e>
                      <m:sup>
                        <m:r>
                          <a:rPr lang="en-US" altLang="zh-CN" sz="2400" b="1" i="1" noProof="0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𝒏</m:t>
                        </m:r>
                        <m:r>
                          <a:rPr lang="en-US" altLang="zh-CN" sz="2400" b="1" i="1" noProof="0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−</m:t>
                        </m:r>
                        <m:r>
                          <a:rPr lang="en-US" altLang="zh-CN" sz="2400" b="1" i="1" noProof="0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𝟏</m:t>
                        </m:r>
                      </m:sup>
                    </m:sSup>
                    <m:r>
                      <a:rPr lang="en-US" altLang="zh-CN" sz="2400" b="1" i="1" noProof="0" smtClean="0"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+…+</m:t>
                    </m:r>
                    <m:sSub>
                      <m:sSubPr>
                        <m:ctrlPr>
                          <a:rPr lang="en-US" altLang="zh-CN" sz="2400" b="1" i="1" noProof="0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altLang="zh-CN" sz="2400" b="1" i="1" noProof="0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400" b="1" i="1" noProof="0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𝒏</m:t>
                        </m:r>
                      </m:sub>
                    </m:sSub>
                    <m:r>
                      <a:rPr lang="en-US" altLang="zh-CN" sz="2400" b="1" i="1" noProof="0" smtClean="0"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𝒙</m:t>
                    </m:r>
                    <m:r>
                      <a:rPr lang="en-US" altLang="zh-CN" sz="2400" b="1" i="1" noProof="0" smtClean="0"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1" i="1" noProof="0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altLang="zh-CN" sz="2400" b="1" i="1" noProof="0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400" b="1" i="1" noProof="0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𝒏</m:t>
                        </m:r>
                        <m:r>
                          <a:rPr lang="en-US" altLang="zh-CN" sz="2400" b="1" i="1" noProof="0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+</m:t>
                        </m:r>
                        <m:r>
                          <a:rPr lang="en-US" altLang="zh-CN" sz="2400" b="1" i="1" noProof="0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</a:rPr>
                  <a:t>,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</a:rPr>
                  <a:t>我们获取其函数曲线上的一组采样点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{</m:t>
                    </m:r>
                    <m:sSub>
                      <m:sSub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𝒊</m:t>
                        </m:r>
                      </m:sub>
                    </m:sSub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,</m:t>
                    </m:r>
                    <m:sSub>
                      <m:sSub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𝒚</m:t>
                        </m:r>
                      </m:e>
                      <m:sub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𝒊</m:t>
                        </m:r>
                      </m:sub>
                    </m:sSub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|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𝒊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=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𝟏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,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𝟐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,…,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𝒎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}</m:t>
                    </m:r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</a:rPr>
                  <a:t>，利用数学方法确定或估计系数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𝟏</m:t>
                        </m:r>
                      </m:sub>
                    </m:sSub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,</m:t>
                    </m:r>
                    <m:sSub>
                      <m:sSub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𝟐</m:t>
                        </m:r>
                      </m:sub>
                    </m:sSub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,… ,</m:t>
                    </m:r>
                    <m:sSub>
                      <m:sSub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𝒏</m:t>
                        </m:r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+</m:t>
                        </m:r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</a:rPr>
                  <a:t>的问题称之为多项式拟合问题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A4257C0-D284-499A-AA20-DDC0B3AB6B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46" y="875996"/>
                <a:ext cx="8616884" cy="1208664"/>
              </a:xfrm>
              <a:prstGeom prst="rect">
                <a:avLst/>
              </a:prstGeom>
              <a:blipFill>
                <a:blip r:embed="rId3"/>
                <a:stretch>
                  <a:fillRect l="-636" t="-5051" b="-95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1F732B6-ECE7-48E4-990E-059C1E7F53F4}"/>
                  </a:ext>
                </a:extLst>
              </p:cNvPr>
              <p:cNvSpPr/>
              <p:nvPr/>
            </p:nvSpPr>
            <p:spPr>
              <a:xfrm>
                <a:off x="203545" y="2178639"/>
                <a:ext cx="8616887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marR="0" lvl="0" indent="-27432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  <a:tabLst/>
                  <a:defRPr/>
                </a:pPr>
                <a:r>
                  <a:rPr lang="zh-CN" altLang="en-US" sz="2400" b="1" noProof="0" dirty="0"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一般来讲，多项式拟合往往会与</a:t>
                </a:r>
                <a:r>
                  <a:rPr lang="zh-CN" altLang="en-US" sz="2400" b="1" noProof="0" dirty="0">
                    <a:solidFill>
                      <a:srgbClr val="FF0000"/>
                    </a:solidFill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逼近或插值</a:t>
                </a:r>
                <a:r>
                  <a:rPr lang="zh-CN" altLang="en-US" sz="2400" b="1" noProof="0" dirty="0"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这两种知识相结合。在</a:t>
                </a:r>
                <a:r>
                  <a:rPr lang="zh-CN" altLang="en-US" sz="2400" b="1" noProof="0" dirty="0">
                    <a:solidFill>
                      <a:srgbClr val="FF0000"/>
                    </a:solidFill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采样点准确，函数光滑</a:t>
                </a:r>
                <a:r>
                  <a:rPr lang="zh-CN" altLang="en-US" sz="2400" b="1" noProof="0" dirty="0"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的情况下，高阶的拟合（即假设更大的</a:t>
                </a:r>
                <a14:m>
                  <m:oMath xmlns:m="http://schemas.openxmlformats.org/officeDocument/2006/math">
                    <m:r>
                      <a:rPr lang="en-US" altLang="zh-CN" sz="2400" b="1" i="1" noProof="0" smtClean="0"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𝒏</m:t>
                    </m:r>
                  </m:oMath>
                </a14:m>
                <a:r>
                  <a:rPr lang="zh-CN" altLang="en-US" sz="2400" b="1" noProof="0" dirty="0"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）往往效果更佳，但如果采样信息有</a:t>
                </a:r>
                <a:r>
                  <a:rPr lang="zh-CN" altLang="en-US" sz="2400" b="1" noProof="0" dirty="0">
                    <a:solidFill>
                      <a:srgbClr val="FF0000"/>
                    </a:solidFill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噪声误差</a:t>
                </a:r>
                <a:r>
                  <a:rPr lang="zh-CN" altLang="en-US" sz="2400" b="1" noProof="0" dirty="0"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，过大的</a:t>
                </a:r>
                <a14:m>
                  <m:oMath xmlns:m="http://schemas.openxmlformats.org/officeDocument/2006/math">
                    <m:r>
                      <a:rPr lang="en-US" altLang="zh-CN" sz="2400" b="1" i="1" noProof="0" smtClean="0"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𝒏</m:t>
                    </m:r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</a:rPr>
                  <a:t>可能会让结果失去拟合意义。一般设定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𝒏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&lt;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𝒎</m:t>
                    </m:r>
                  </m:oMath>
                </a14:m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1F732B6-ECE7-48E4-990E-059C1E7F53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45" y="2178639"/>
                <a:ext cx="8616887" cy="1569660"/>
              </a:xfrm>
              <a:prstGeom prst="rect">
                <a:avLst/>
              </a:prstGeom>
              <a:blipFill>
                <a:blip r:embed="rId4"/>
                <a:stretch>
                  <a:fillRect l="-636" t="-3101" b="-65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98226F02-1C56-47D6-81CA-DC851AB2357D}"/>
              </a:ext>
            </a:extLst>
          </p:cNvPr>
          <p:cNvSpPr/>
          <p:nvPr/>
        </p:nvSpPr>
        <p:spPr>
          <a:xfrm>
            <a:off x="203544" y="3828878"/>
            <a:ext cx="86168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B050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lang="en-US" altLang="zh-CN" sz="2400" b="1" dirty="0">
                <a:solidFill>
                  <a:srgbClr val="9B2D1F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p=p</a:t>
            </a:r>
            <a:r>
              <a:rPr lang="en-US" altLang="zh-CN" sz="2400" b="1" noProof="0" dirty="0" err="1">
                <a:solidFill>
                  <a:srgbClr val="9B2D1F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olyfit</a:t>
            </a:r>
            <a:r>
              <a:rPr lang="en-US" altLang="zh-CN" sz="2400" b="1" noProof="0" dirty="0">
                <a:solidFill>
                  <a:srgbClr val="9B2D1F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(</a:t>
            </a:r>
            <a:r>
              <a:rPr lang="en-US" altLang="zh-CN" sz="2400" b="1" noProof="0" dirty="0" err="1">
                <a:solidFill>
                  <a:srgbClr val="9B2D1F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x,y,n</a:t>
            </a:r>
            <a:r>
              <a:rPr lang="en-US" altLang="zh-CN" sz="2400" b="1" noProof="0" dirty="0">
                <a:solidFill>
                  <a:srgbClr val="9B2D1F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)</a:t>
            </a:r>
            <a:r>
              <a:rPr lang="zh-CN" altLang="en-US" sz="2400" b="1" noProof="0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，将通过数组</a:t>
            </a:r>
            <a:r>
              <a:rPr lang="en-US" altLang="zh-CN" sz="2400" b="1" noProof="0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x</a:t>
            </a:r>
            <a:r>
              <a:rPr lang="zh-CN" altLang="en-US" sz="2400" b="1" noProof="0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和</a:t>
            </a:r>
            <a:r>
              <a:rPr lang="en-US" altLang="zh-CN" sz="2400" b="1" noProof="0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y</a:t>
            </a:r>
            <a:r>
              <a:rPr lang="zh-CN" altLang="en-US" sz="2400" b="1" noProof="0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的数据进行拟合，拟合的</a:t>
            </a:r>
            <a:r>
              <a:rPr lang="zh-CN" altLang="en-US" sz="2400" b="1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阶数</a:t>
            </a:r>
            <a:r>
              <a:rPr lang="zh-CN" altLang="en-US" sz="2400" b="1" noProof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或</a:t>
            </a:r>
            <a:r>
              <a:rPr lang="zh-CN" altLang="en-US" sz="2400" b="1" noProof="0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次数设定为自然数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n,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返回多项式系数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p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914E281-D272-490E-ABCC-3C95D9A443EB}"/>
              </a:ext>
            </a:extLst>
          </p:cNvPr>
          <p:cNvSpPr/>
          <p:nvPr/>
        </p:nvSpPr>
        <p:spPr>
          <a:xfrm>
            <a:off x="203541" y="4773341"/>
            <a:ext cx="86168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B050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lang="en-US" altLang="zh-CN" sz="2400" b="1" dirty="0" err="1">
                <a:solidFill>
                  <a:srgbClr val="9B2D1F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yy</a:t>
            </a:r>
            <a:r>
              <a:rPr lang="en-US" altLang="zh-CN" sz="2400" b="1" dirty="0">
                <a:solidFill>
                  <a:srgbClr val="9B2D1F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=</a:t>
            </a:r>
            <a:r>
              <a:rPr lang="en-US" altLang="zh-CN" sz="2400" b="1" noProof="0" dirty="0" err="1">
                <a:solidFill>
                  <a:srgbClr val="9B2D1F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polyval</a:t>
            </a:r>
            <a:r>
              <a:rPr lang="en-US" altLang="zh-CN" sz="2400" b="1" noProof="0" dirty="0">
                <a:solidFill>
                  <a:srgbClr val="9B2D1F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(</a:t>
            </a:r>
            <a:r>
              <a:rPr lang="en-US" altLang="zh-CN" sz="2400" b="1" dirty="0" err="1">
                <a:solidFill>
                  <a:srgbClr val="9B2D1F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p,x</a:t>
            </a:r>
            <a:r>
              <a:rPr lang="en-US" altLang="zh-CN" sz="2400" b="1" noProof="0" dirty="0">
                <a:solidFill>
                  <a:srgbClr val="9B2D1F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)</a:t>
            </a:r>
            <a:r>
              <a:rPr lang="zh-CN" altLang="en-US" sz="2400" b="1" noProof="0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可以将多项式系数回代，观察拟合值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E9D4A2BF-C953-41A6-A939-9B0260F9DCD6}"/>
                  </a:ext>
                </a:extLst>
              </p:cNvPr>
              <p:cNvSpPr/>
              <p:nvPr/>
            </p:nvSpPr>
            <p:spPr>
              <a:xfrm>
                <a:off x="203542" y="5381839"/>
                <a:ext cx="8616887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marR="0" lvl="0" indent="-27432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  <a:tabLst/>
                  <a:defRPr/>
                </a:pPr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利用</a:t>
                </a:r>
                <a:r>
                  <a:rPr lang="en-US" altLang="zh-CN" sz="2400" b="1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MATLAB</a:t>
                </a:r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函数计算采样</a:t>
                </a:r>
                <a:r>
                  <a:rPr lang="en-US" altLang="zh-CN" sz="2400" b="1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y</a:t>
                </a:r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值向量与拟合值向量误差的</a:t>
                </a:r>
                <a:r>
                  <a:rPr lang="en-US" altLang="zh-CN" sz="2400" b="1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2-</a:t>
                </a:r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范数，</a:t>
                </a:r>
                <a:r>
                  <a:rPr lang="en-US" altLang="zh-CN" sz="2400" b="1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1-</a:t>
                </a:r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范数与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∞</m:t>
                    </m:r>
                  </m:oMath>
                </a14:m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</a:rPr>
                  <a:t>-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</a:rPr>
                  <a:t>范数，可以分析其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</a:rPr>
                  <a:t>平方残差、绝对值残差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</a:rPr>
                  <a:t>或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</a:rPr>
                  <a:t>一致逼近残差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</a:rPr>
                  <a:t>的情况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E9D4A2BF-C953-41A6-A939-9B0260F9DC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42" y="5381839"/>
                <a:ext cx="8616887" cy="1200329"/>
              </a:xfrm>
              <a:prstGeom prst="rect">
                <a:avLst/>
              </a:prstGeom>
              <a:blipFill>
                <a:blip r:embed="rId5"/>
                <a:stretch>
                  <a:fillRect l="-636" t="-4061" r="-4243" b="-10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46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-243408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4.4-5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3C2C04-33E0-45AA-9CAA-E59BA1ADE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5" y="764704"/>
            <a:ext cx="1248963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6917CEA-A1EE-4504-8D6B-E414D0214D60}"/>
              </a:ext>
            </a:extLst>
          </p:cNvPr>
          <p:cNvSpPr/>
          <p:nvPr/>
        </p:nvSpPr>
        <p:spPr>
          <a:xfrm>
            <a:off x="125759" y="548680"/>
            <a:ext cx="88924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r>
              <a:rPr lang="zh-CN" altLang="zh-CN" dirty="0">
                <a:latin typeface="Times New Roman" panose="02020603050405020304" pitchFamily="18" charset="0"/>
              </a:rPr>
              <a:t>【例</a:t>
            </a:r>
            <a:r>
              <a:rPr lang="en-US" altLang="zh-CN" dirty="0">
                <a:latin typeface="Times New Roman" panose="02020603050405020304" pitchFamily="18" charset="0"/>
              </a:rPr>
              <a:t> 4.4-5</a:t>
            </a:r>
            <a:r>
              <a:rPr lang="zh-CN" altLang="zh-CN" dirty="0">
                <a:latin typeface="Times New Roman" panose="02020603050405020304" pitchFamily="18" charset="0"/>
              </a:rPr>
              <a:t>】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endParaRPr lang="zh-CN" altLang="zh-CN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x0=0:0.1:1;			%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11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点均匀采样</a:t>
            </a:r>
            <a:endParaRPr lang="zh-CN" altLang="zh-CN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y0=[-.447,1.978,3.11,5.25,5.02,4.66,4.01,4.58,3.45,5.35,9.22];</a:t>
            </a:r>
            <a:endParaRPr lang="zh-CN" altLang="zh-CN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n=3;P=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polyfit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(x0,y0,n)	%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3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次采样，共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4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个系数，从高次到低次</a:t>
            </a:r>
            <a:endParaRPr lang="zh-CN" altLang="zh-CN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 = 56.6915  -87.1174   40.0070   -0.9043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xx=0:0.01:1;yy=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polyval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P,xx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);</a:t>
            </a:r>
            <a:endParaRPr lang="zh-CN" altLang="zh-CN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plot(xx,yy,'-b',x0,y0,'.r','MarkerSize',20)</a:t>
            </a:r>
            <a:endParaRPr lang="zh-CN" altLang="zh-CN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legend('</a:t>
            </a:r>
            <a:r>
              <a:rPr lang="zh-CN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拟合曲线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','</a:t>
            </a:r>
            <a:r>
              <a:rPr lang="zh-CN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原始数据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','Location','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SouthEast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'),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xlabel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('x')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endParaRPr lang="zh-CN" altLang="zh-CN" dirty="0">
              <a:latin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E55B1C-7ACC-4347-B7AE-56AC3075C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950" y="2857004"/>
            <a:ext cx="5072100" cy="387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4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-243408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4.4-5(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附加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)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3C2C04-33E0-45AA-9CAA-E59BA1ADE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5" y="764704"/>
            <a:ext cx="1248963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6372E1A-743E-4F2E-AF21-B508AEECD224}"/>
              </a:ext>
            </a:extLst>
          </p:cNvPr>
          <p:cNvSpPr/>
          <p:nvPr/>
        </p:nvSpPr>
        <p:spPr>
          <a:xfrm>
            <a:off x="125759" y="919961"/>
            <a:ext cx="889248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y1 = 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polyval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(P,x0);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观察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11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个采样点的拟合值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disp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(['</a:t>
            </a:r>
            <a:r>
              <a:rPr lang="zh-CN" altLang="en-US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平方逼近误差为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',num2str(norm(y1-y0,2))])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r>
              <a:rPr lang="zh-CN" alt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平方逼近误差为</a:t>
            </a:r>
            <a:r>
              <a:rPr lang="en-US" altLang="zh-CN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1.8653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disp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(['</a:t>
            </a:r>
            <a:r>
              <a:rPr lang="zh-CN" altLang="en-US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一致逼近误差为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',num2str(norm(y1-y0,inf))])</a:t>
            </a:r>
          </a:p>
          <a:p>
            <a:pPr algn="just" hangingPunct="0">
              <a:tabLst>
                <a:tab pos="269875" algn="l"/>
                <a:tab pos="266700" algn="l"/>
              </a:tabLst>
            </a:pPr>
            <a:r>
              <a:rPr lang="zh-CN" alt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一致逼近误差为</a:t>
            </a:r>
            <a:r>
              <a:rPr lang="en-US" altLang="zh-CN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0.95592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T=table(x0',y0',y1',y1'-y0',...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VariableNames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',{'X', 'Y', 'Fit', '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FitError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'})%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提供简略表格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r>
              <a:rPr lang="fr-FR" altLang="zh-CN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=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r>
              <a:rPr lang="fr-FR" altLang="zh-CN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X       Y         Fit       FitError 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r>
              <a:rPr lang="fr-FR" altLang="zh-CN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___    ______    ________    _________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r>
              <a:rPr lang="fr-FR" altLang="zh-CN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0    -0.447    -0.90431     -0.45731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r>
              <a:rPr lang="fr-FR" altLang="zh-CN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0.1     1.978      2.2819       0.3039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r>
              <a:rPr lang="fr-FR" altLang="zh-CN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0.2      3.11      4.0659      0.95592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r>
              <a:rPr lang="fr-FR" altLang="zh-CN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0.3      5.25      4.7879     -0.46211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r>
              <a:rPr lang="fr-FR" altLang="zh-CN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0.4      5.02       4.788     -0.23204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r>
              <a:rPr lang="fr-FR" altLang="zh-CN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0.5      4.66      4.4063     -0.25372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r>
              <a:rPr lang="fr-FR" altLang="zh-CN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0.6      4.01       3.983    -0.027002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r>
              <a:rPr lang="fr-FR" altLang="zh-CN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0.7      4.58      3.8583     -0.72174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r>
              <a:rPr lang="fr-FR" altLang="zh-CN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0.8      3.45      4.3722      0.92223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r>
              <a:rPr lang="fr-FR" altLang="zh-CN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0.9      5.35       5.865      0.51503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r>
              <a:rPr lang="fr-FR" altLang="zh-CN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1      9.22      8.6768     -0.54316</a:t>
            </a:r>
            <a:endParaRPr lang="zh-CN" altLang="zh-CN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05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-243408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最小二乘问题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-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最简单的机器学习？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3C2C04-33E0-45AA-9CAA-E59BA1ADE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5" y="764704"/>
            <a:ext cx="1248963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914E281-D272-490E-ABCC-3C95D9A443EB}"/>
                  </a:ext>
                </a:extLst>
              </p:cNvPr>
              <p:cNvSpPr/>
              <p:nvPr/>
            </p:nvSpPr>
            <p:spPr>
              <a:xfrm>
                <a:off x="203541" y="980728"/>
                <a:ext cx="8616887" cy="10007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marR="0" lvl="0" indent="-27432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  <a:tabLst/>
                  <a:defRPr/>
                </a:pPr>
                <a:r>
                  <a:rPr lang="en-US" altLang="zh-CN" sz="2400" b="1" noProof="0" dirty="0">
                    <a:solidFill>
                      <a:srgbClr val="9B2D1F"/>
                    </a:solidFill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polyfit</a:t>
                </a:r>
                <a:r>
                  <a:rPr lang="zh-CN" altLang="en-US" sz="2400" b="1" noProof="0" dirty="0"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函数的方法即解最小二乘问题：</a:t>
                </a:r>
                <a:endParaRPr lang="en-US" altLang="zh-CN" sz="2400" b="1" noProof="0" dirty="0">
                  <a:latin typeface="Courier New" panose="02070309020205020404" pitchFamily="49" charset="0"/>
                  <a:ea typeface="幼圆" panose="02010509060101010101" pitchFamily="49" charset="-122"/>
                  <a:cs typeface="Courier New" panose="02070309020205020404" pitchFamily="49" charset="0"/>
                </a:endParaRPr>
              </a:p>
              <a:p>
                <a:pPr lvl="0">
                  <a:spcBef>
                    <a:spcPts val="580"/>
                  </a:spcBef>
                  <a:buClr>
                    <a:srgbClr val="00B050"/>
                  </a:buClr>
                  <a:buSzPct val="85000"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altLang="zh-CN" sz="24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幼圆" panose="02010509060101010101" pitchFamily="49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CN" sz="24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𝑛</m:t>
                                  </m:r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+1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kumimoji="0" lang="en-US" altLang="zh-CN" sz="24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𝒚</m:t>
                                  </m:r>
                                  <m:r>
                                    <a:rPr lang="en-US" altLang="zh-CN" sz="24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幼圆" panose="02010509060101010101" pitchFamily="49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幼圆" panose="02010509060101010101" pitchFamily="49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幼圆" panose="02010509060101010101" pitchFamily="49" charset="-122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幼圆" panose="02010509060101010101" pitchFamily="49" charset="-122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en-US" altLang="zh-CN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幼圆" panose="02010509060101010101" pitchFamily="49" charset="-12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幼圆" panose="02010509060101010101" pitchFamily="49" charset="-122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b="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幼圆" panose="02010509060101010101" pitchFamily="49" charset="-122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  <m:r>
                                        <a:rPr lang="en-US" altLang="zh-CN" sz="2400" b="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幼圆" panose="02010509060101010101" pitchFamily="49" charset="-122"/>
                                        </a:rPr>
                                        <m:t>+…+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幼圆" panose="02010509060101010101" pitchFamily="49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幼圆" panose="02010509060101010101" pitchFamily="49" charset="-122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幼圆" panose="02010509060101010101" pitchFamily="49" charset="-122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幼圆" panose="02010509060101010101" pitchFamily="49" charset="-122"/>
                                        </a:rPr>
                                        <m:t>𝒙</m:t>
                                      </m:r>
                                      <m:r>
                                        <a:rPr lang="en-US" altLang="zh-CN" sz="2400" b="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幼圆" panose="02010509060101010101" pitchFamily="49" charset="-122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幼圆" panose="02010509060101010101" pitchFamily="49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幼圆" panose="02010509060101010101" pitchFamily="49" charset="-122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幼圆" panose="02010509060101010101" pitchFamily="49" charset="-122"/>
                                            </a:rPr>
                                            <m:t>𝑛</m:t>
                                          </m:r>
                                          <m:r>
                                            <a:rPr lang="en-US" altLang="zh-CN" sz="2400" b="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幼圆" panose="02010509060101010101" pitchFamily="49" charset="-122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kumimoji="0" lang="en-US" altLang="zh-CN" sz="2400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914E281-D272-490E-ABCC-3C95D9A443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41" y="980728"/>
                <a:ext cx="8616887" cy="1000787"/>
              </a:xfrm>
              <a:prstGeom prst="rect">
                <a:avLst/>
              </a:prstGeom>
              <a:blipFill>
                <a:blip r:embed="rId3"/>
                <a:stretch>
                  <a:fillRect l="-636" t="-85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E9D4A2BF-C953-41A6-A939-9B0260F9DCD6}"/>
                  </a:ext>
                </a:extLst>
              </p:cNvPr>
              <p:cNvSpPr/>
              <p:nvPr/>
            </p:nvSpPr>
            <p:spPr>
              <a:xfrm>
                <a:off x="203541" y="2234634"/>
                <a:ext cx="8616887" cy="23887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marR="0" lvl="0" indent="-27432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  <a:tabLst/>
                  <a:defRPr/>
                </a:pPr>
                <a:r>
                  <a:rPr lang="zh-CN" altLang="en-US" sz="2400" b="1" noProof="0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构造</a:t>
                </a:r>
                <a14:m>
                  <m:oMath xmlns:m="http://schemas.openxmlformats.org/officeDocument/2006/math">
                    <m:r>
                      <a:rPr lang="en-US" altLang="zh-CN" sz="2400" b="1" i="1" noProof="0" smtClean="0"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𝒚</m:t>
                    </m:r>
                    <m:r>
                      <a:rPr lang="en-US" altLang="zh-CN" sz="2400" b="1" i="1" noProof="0" smtClean="0"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=</m:t>
                    </m:r>
                    <m:sSup>
                      <m:sSupPr>
                        <m:ctrlPr>
                          <a:rPr lang="en-US" altLang="zh-CN" sz="2400" b="1" i="1" noProof="0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1" i="1" noProof="0" smtClean="0">
                                <a:latin typeface="Cambria Math" panose="02040503050406030204" pitchFamily="18" charset="0"/>
                                <a:ea typeface="幼圆" panose="02010509060101010101" pitchFamily="49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1" i="1" noProof="0" smtClean="0">
                                    <a:latin typeface="Cambria Math" panose="02040503050406030204" pitchFamily="18" charset="0"/>
                                    <a:ea typeface="幼圆" panose="020105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noProof="0" smtClean="0">
                                    <a:latin typeface="Cambria Math" panose="02040503050406030204" pitchFamily="18" charset="0"/>
                                    <a:ea typeface="幼圆" panose="02010509060101010101" pitchFamily="49" charset="-122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sz="2400" b="1" i="1" noProof="0" smtClean="0">
                                    <a:latin typeface="Cambria Math" panose="02040503050406030204" pitchFamily="18" charset="0"/>
                                    <a:ea typeface="幼圆" panose="02010509060101010101" pitchFamily="49" charset="-122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sz="2400" b="1" i="1" noProof="0" smtClean="0">
                                <a:latin typeface="Cambria Math" panose="02040503050406030204" pitchFamily="18" charset="0"/>
                                <a:ea typeface="幼圆" panose="02010509060101010101" pitchFamily="49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b="1" i="1" noProof="0" smtClean="0">
                                    <a:latin typeface="Cambria Math" panose="02040503050406030204" pitchFamily="18" charset="0"/>
                                    <a:ea typeface="幼圆" panose="020105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noProof="0" smtClean="0">
                                    <a:latin typeface="Cambria Math" panose="02040503050406030204" pitchFamily="18" charset="0"/>
                                    <a:ea typeface="幼圆" panose="02010509060101010101" pitchFamily="49" charset="-122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sz="2400" b="1" i="1" noProof="0" smtClean="0">
                                    <a:latin typeface="Cambria Math" panose="02040503050406030204" pitchFamily="18" charset="0"/>
                                    <a:ea typeface="幼圆" panose="02010509060101010101" pitchFamily="49" charset="-122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zh-CN" sz="2400" b="1" i="1" noProof="0" smtClean="0">
                                <a:latin typeface="Cambria Math" panose="02040503050406030204" pitchFamily="18" charset="0"/>
                                <a:ea typeface="幼圆" panose="02010509060101010101" pitchFamily="49" charset="-122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CN" sz="2400" b="1" i="1" noProof="0" smtClean="0">
                                    <a:latin typeface="Cambria Math" panose="02040503050406030204" pitchFamily="18" charset="0"/>
                                    <a:ea typeface="幼圆" panose="020105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noProof="0" smtClean="0">
                                    <a:latin typeface="Cambria Math" panose="02040503050406030204" pitchFamily="18" charset="0"/>
                                    <a:ea typeface="幼圆" panose="02010509060101010101" pitchFamily="49" charset="-122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sz="2400" b="1" i="1" noProof="0" smtClean="0">
                                    <a:latin typeface="Cambria Math" panose="02040503050406030204" pitchFamily="18" charset="0"/>
                                    <a:ea typeface="幼圆" panose="02010509060101010101" pitchFamily="49" charset="-122"/>
                                  </a:rPr>
                                  <m:t>𝒎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400" b="1" i="1" noProof="0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⊤</m:t>
                        </m:r>
                      </m:sup>
                    </m:sSup>
                    <m:r>
                      <a:rPr lang="en-US" altLang="zh-CN" sz="2400" b="1" i="1" noProof="0" smtClean="0"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,</m:t>
                    </m:r>
                    <m:r>
                      <a:rPr lang="en-US" altLang="zh-CN" sz="2400" b="1" i="1" noProof="0" smtClean="0"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𝒂</m:t>
                    </m:r>
                    <m:r>
                      <a:rPr lang="en-US" altLang="zh-CN" sz="2400" b="1" i="1" noProof="0" smtClean="0"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=</m:t>
                    </m:r>
                    <m:sSup>
                      <m:sSupPr>
                        <m:ctrlPr>
                          <a:rPr lang="en-US" altLang="zh-CN" sz="2400" b="1" i="1" noProof="0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1" i="1" noProof="0" smtClean="0">
                                <a:latin typeface="Cambria Math" panose="02040503050406030204" pitchFamily="18" charset="0"/>
                                <a:ea typeface="幼圆" panose="02010509060101010101" pitchFamily="49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1" i="1" noProof="0" smtClean="0">
                                    <a:latin typeface="Cambria Math" panose="02040503050406030204" pitchFamily="18" charset="0"/>
                                    <a:ea typeface="幼圆" panose="020105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noProof="0" smtClean="0">
                                    <a:latin typeface="Cambria Math" panose="02040503050406030204" pitchFamily="18" charset="0"/>
                                    <a:ea typeface="幼圆" panose="02010509060101010101" pitchFamily="49" charset="-122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altLang="zh-CN" sz="2400" b="1" i="1" noProof="0" smtClean="0">
                                    <a:latin typeface="Cambria Math" panose="02040503050406030204" pitchFamily="18" charset="0"/>
                                    <a:ea typeface="幼圆" panose="02010509060101010101" pitchFamily="49" charset="-122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sz="2400" b="1" i="1" noProof="0" smtClean="0">
                                <a:latin typeface="Cambria Math" panose="02040503050406030204" pitchFamily="18" charset="0"/>
                                <a:ea typeface="幼圆" panose="02010509060101010101" pitchFamily="49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b="1" i="1" noProof="0" smtClean="0">
                                    <a:latin typeface="Cambria Math" panose="02040503050406030204" pitchFamily="18" charset="0"/>
                                    <a:ea typeface="幼圆" panose="020105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noProof="0" smtClean="0">
                                    <a:latin typeface="Cambria Math" panose="02040503050406030204" pitchFamily="18" charset="0"/>
                                    <a:ea typeface="幼圆" panose="02010509060101010101" pitchFamily="49" charset="-122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altLang="zh-CN" sz="2400" b="1" i="1" noProof="0" smtClean="0">
                                    <a:latin typeface="Cambria Math" panose="02040503050406030204" pitchFamily="18" charset="0"/>
                                    <a:ea typeface="幼圆" panose="02010509060101010101" pitchFamily="49" charset="-122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zh-CN" sz="2400" b="1" i="1" noProof="0" smtClean="0">
                                <a:latin typeface="Cambria Math" panose="02040503050406030204" pitchFamily="18" charset="0"/>
                                <a:ea typeface="幼圆" panose="02010509060101010101" pitchFamily="49" charset="-122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CN" sz="2400" b="1" i="1" noProof="0" smtClean="0">
                                    <a:latin typeface="Cambria Math" panose="02040503050406030204" pitchFamily="18" charset="0"/>
                                    <a:ea typeface="幼圆" panose="020105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noProof="0" smtClean="0">
                                    <a:latin typeface="Cambria Math" panose="02040503050406030204" pitchFamily="18" charset="0"/>
                                    <a:ea typeface="幼圆" panose="02010509060101010101" pitchFamily="49" charset="-122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altLang="zh-CN" sz="2400" b="1" i="1" noProof="0" smtClean="0">
                                    <a:latin typeface="Cambria Math" panose="02040503050406030204" pitchFamily="18" charset="0"/>
                                    <a:ea typeface="幼圆" panose="02010509060101010101" pitchFamily="49" charset="-122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400" b="1" i="1" noProof="0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⊤</m:t>
                        </m:r>
                      </m:sup>
                    </m:sSup>
                    <m:r>
                      <a:rPr lang="en-US" altLang="zh-CN" sz="2400" b="1" i="1" noProof="0" smtClean="0"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,</m:t>
                    </m:r>
                  </m:oMath>
                </a14:m>
                <a:endParaRPr lang="en-US" altLang="zh-CN" sz="2400" b="1" i="1" noProof="0" dirty="0">
                  <a:latin typeface="Cambria Math" panose="02040503050406030204" pitchFamily="18" charset="0"/>
                  <a:ea typeface="幼圆" panose="02010509060101010101" pitchFamily="49" charset="-122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00B050"/>
                  </a:buClr>
                  <a:buSzPct val="85000"/>
                  <a:tabLst/>
                  <a:defRPr/>
                </a:pPr>
                <a14:m>
                  <m:oMath xmlns:m="http://schemas.openxmlformats.org/officeDocument/2006/math">
                    <m:r>
                      <a:rPr lang="en-US" altLang="zh-CN" sz="2400" b="1" i="1" noProof="0" smtClean="0"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𝑿</m:t>
                    </m:r>
                    <m:r>
                      <a:rPr lang="en-US" altLang="zh-CN" sz="2400" b="1" i="1" noProof="0" smtClean="0"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1" i="1" noProof="0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1" i="1" noProof="0" smtClean="0">
                                <a:latin typeface="Cambria Math" panose="02040503050406030204" pitchFamily="18" charset="0"/>
                                <a:ea typeface="幼圆" panose="02010509060101010101" pitchFamily="49" charset="-122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zh-CN" sz="2400" b="1" i="1" noProof="0" smtClean="0"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b="1" i="1" noProof="0" smtClean="0"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2400" b="1" i="1" noProof="0" smtClean="0"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altLang="zh-CN" sz="2400" b="1" i="1" noProof="0" smtClean="0"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𝒏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zh-CN" sz="2400" b="1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1" i="1" noProof="0" smtClean="0"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noProof="0" smtClean="0"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1" i="1" noProof="0" smtClean="0"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400" b="1" i="1" noProof="0" smtClean="0"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zh-CN" sz="2400" b="1" i="1" noProof="0" smtClean="0"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1" noProof="0" smtClean="0"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1" i="1" noProof="0" smtClean="0"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𝟐</m:t>
                                  </m:r>
                                </m:sub>
                                <m:sup>
                                  <m:r>
                                    <a:rPr lang="en-US" altLang="zh-CN" sz="2400" b="1" i="1" noProof="0" smtClean="0"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𝒏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zh-CN" sz="2400" b="1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1" i="1" noProof="0" smtClean="0"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noProof="0" smtClean="0"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1" i="1" noProof="0" smtClean="0"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400" b="1" i="1" noProof="0" smtClean="0"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1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400" b="1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400" b="1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400" b="1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altLang="zh-CN" sz="2400" b="1" i="1" noProof="0" smtClean="0"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1" noProof="0" smtClean="0"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1" i="1" noProof="0" smtClean="0"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𝒎</m:t>
                                  </m:r>
                                </m:sub>
                                <m:sup>
                                  <m:r>
                                    <a:rPr lang="en-US" altLang="zh-CN" sz="2400" b="1" i="1" noProof="0" smtClean="0"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𝒏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zh-CN" sz="2400" b="1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1" i="1" noProof="0" smtClean="0"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noProof="0" smtClean="0"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1" i="1" noProof="0" smtClean="0"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𝒎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400" b="1" i="1" noProof="0" smtClean="0"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</a:rPr>
                  <a:t>,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</a:rPr>
                  <a:t>易得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𝒚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=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𝑿𝒂</m:t>
                    </m:r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</a:rPr>
                  <a:t>，在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𝒎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&gt;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𝒏</m:t>
                    </m:r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</a:rPr>
                  <a:t>时，方程超定（可能无解），此时最小二乘解可以通过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a=X\y</a:t>
                </a:r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获得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E9D4A2BF-C953-41A6-A939-9B0260F9DC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41" y="2234634"/>
                <a:ext cx="8616887" cy="2388731"/>
              </a:xfrm>
              <a:prstGeom prst="rect">
                <a:avLst/>
              </a:prstGeom>
              <a:blipFill>
                <a:blip r:embed="rId4"/>
                <a:stretch>
                  <a:fillRect l="-1061" t="-2813" b="-56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DDE3043E-CE59-4761-BA04-9EDE90745BD0}"/>
                  </a:ext>
                </a:extLst>
              </p:cNvPr>
              <p:cNvSpPr/>
              <p:nvPr/>
            </p:nvSpPr>
            <p:spPr>
              <a:xfrm>
                <a:off x="203541" y="4876484"/>
                <a:ext cx="8616887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marR="0" lvl="0" indent="-27432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  <a:tabLst/>
                  <a:defRPr/>
                </a:pPr>
                <a:r>
                  <a:rPr lang="zh-CN" altLang="en-US" sz="2400" b="1" noProof="0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注意到当采样点个数</a:t>
                </a:r>
                <a14:m>
                  <m:oMath xmlns:m="http://schemas.openxmlformats.org/officeDocument/2006/math">
                    <m:r>
                      <a:rPr lang="en-US" altLang="zh-CN" sz="2400" b="1" i="1" noProof="0" smtClean="0"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𝒎</m:t>
                    </m:r>
                    <m:r>
                      <a:rPr lang="en-US" altLang="zh-CN" sz="2400" b="1" i="1" noProof="0" smtClean="0"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=</m:t>
                    </m:r>
                    <m:r>
                      <a:rPr lang="en-US" altLang="zh-CN" sz="2400" b="1" i="1" noProof="0" smtClean="0"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𝒏</m:t>
                    </m:r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</a:rPr>
                  <a:t>，则线性方程组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𝑿𝒂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=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𝒚</m:t>
                    </m:r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</a:rPr>
                  <a:t>，存在唯一解（为什么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𝑿</m:t>
                    </m:r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</a:rPr>
                  <a:t>可逆），因此最小二乘问题的拟合结果等于高次多项式的插值问题的解，误差降为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</a:rPr>
                  <a:t>0</a:t>
                </a:r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，但失去了拟合本身的意义。（低次简单函数的近似）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DDE3043E-CE59-4761-BA04-9EDE90745B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41" y="4876484"/>
                <a:ext cx="8616887" cy="1569660"/>
              </a:xfrm>
              <a:prstGeom prst="rect">
                <a:avLst/>
              </a:prstGeom>
              <a:blipFill>
                <a:blip r:embed="rId5"/>
                <a:stretch>
                  <a:fillRect l="-636" t="-4280" r="-636" b="-81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358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-243408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4.4-6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3C2C04-33E0-45AA-9CAA-E59BA1ADE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5" y="764704"/>
            <a:ext cx="1248963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68B1653-D427-4061-8A5D-FBB106B7E155}"/>
              </a:ext>
            </a:extLst>
          </p:cNvPr>
          <p:cNvSpPr/>
          <p:nvPr/>
        </p:nvSpPr>
        <p:spPr>
          <a:xfrm>
            <a:off x="107504" y="1052736"/>
            <a:ext cx="903649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r>
              <a:rPr lang="zh-CN" altLang="zh-CN" dirty="0">
                <a:latin typeface="Times New Roman" panose="02020603050405020304" pitchFamily="18" charset="0"/>
              </a:rPr>
              <a:t>【例</a:t>
            </a:r>
            <a:r>
              <a:rPr lang="en-US" altLang="zh-CN" dirty="0">
                <a:latin typeface="Times New Roman" panose="02020603050405020304" pitchFamily="18" charset="0"/>
              </a:rPr>
              <a:t> 4.4-6</a:t>
            </a:r>
            <a:r>
              <a:rPr lang="zh-CN" altLang="zh-CN" dirty="0">
                <a:latin typeface="Times New Roman" panose="02020603050405020304" pitchFamily="18" charset="0"/>
              </a:rPr>
              <a:t>】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x0=(0:0.1:1)';</a:t>
            </a:r>
            <a:endParaRPr lang="zh-CN" altLang="zh-CN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y0=[-.447,1.978,3.11,5.25,5.02,4.66,4.01,4.58,3.45,5.35,9.22]';</a:t>
            </a:r>
            <a:endParaRPr lang="zh-CN" altLang="zh-CN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将采样点和函数值分别转置，定义成列向量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m=length(x0);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n=3;</a:t>
            </a:r>
            <a:endParaRPr lang="zh-CN" altLang="zh-CN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X=zeros(m,n+1);%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个采样点，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n+1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个未知系数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endParaRPr lang="en-US" altLang="zh-CN" b="1" dirty="0">
              <a:solidFill>
                <a:srgbClr val="008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for k=1:n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思考，这里的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for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是不是可以省略掉呢？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提示：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meshgrid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CN" altLang="zh-CN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X(:,n-k+1)=(x0.^k);</a:t>
            </a:r>
            <a:endParaRPr lang="zh-CN" altLang="zh-CN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end	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endParaRPr lang="zh-CN" altLang="zh-CN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X(:,n+1)=ones(m,1);%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的最后一列为常数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1,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X(:,n+1)=1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也是正确的</a:t>
            </a:r>
            <a:endParaRPr lang="zh-CN" altLang="zh-CN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en-US" altLang="zh-CN" b="1" dirty="0">
              <a:solidFill>
                <a:srgbClr val="008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aT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=(X\y0)'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	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结果与前例完全相同</a:t>
            </a:r>
            <a:endParaRPr lang="zh-CN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aT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56.6915  -87.1174   40.0070   -0.9043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41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-243408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适用于特定问题的拟合或回归方法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3C2C04-33E0-45AA-9CAA-E59BA1ADE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5" y="764704"/>
            <a:ext cx="1248963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914E281-D272-490E-ABCC-3C95D9A443EB}"/>
                  </a:ext>
                </a:extLst>
              </p:cNvPr>
              <p:cNvSpPr/>
              <p:nvPr/>
            </p:nvSpPr>
            <p:spPr>
              <a:xfrm>
                <a:off x="203541" y="980728"/>
                <a:ext cx="8616887" cy="14490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marR="0" lvl="0" indent="-27432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  <a:tabLst/>
                  <a:defRPr/>
                </a:pPr>
                <a:r>
                  <a:rPr lang="zh-CN" altLang="en-US" sz="2400" b="1" noProof="0" dirty="0"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岭回归模型：本质上仍可化归为最小二乘问题</a:t>
                </a:r>
                <a:endParaRPr lang="en-US" altLang="zh-CN" sz="2400" b="1" noProof="0" dirty="0">
                  <a:latin typeface="Courier New" panose="02070309020205020404" pitchFamily="49" charset="0"/>
                  <a:ea typeface="幼圆" panose="02010509060101010101" pitchFamily="49" charset="-122"/>
                  <a:cs typeface="Courier New" panose="02070309020205020404" pitchFamily="49" charset="0"/>
                </a:endParaRPr>
              </a:p>
              <a:p>
                <a:pPr lvl="0">
                  <a:spcBef>
                    <a:spcPts val="580"/>
                  </a:spcBef>
                  <a:buClr>
                    <a:srgbClr val="00B050"/>
                  </a:buClr>
                  <a:buSzPct val="85000"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altLang="zh-CN" sz="24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幼圆" panose="02010509060101010101" pitchFamily="49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CN" sz="24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𝑛</m:t>
                                  </m:r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+1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0" lang="en-US" altLang="zh-CN" sz="24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𝒚</m:t>
                                  </m:r>
                                  <m:r>
                                    <a:rPr lang="en-US" altLang="zh-CN" sz="24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幼圆" panose="02010509060101010101" pitchFamily="49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幼圆" panose="02010509060101010101" pitchFamily="49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幼圆" panose="02010509060101010101" pitchFamily="49" charset="-122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幼圆" panose="02010509060101010101" pitchFamily="49" charset="-122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en-US" altLang="zh-CN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幼圆" panose="02010509060101010101" pitchFamily="49" charset="-12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幼圆" panose="02010509060101010101" pitchFamily="49" charset="-122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b="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幼圆" panose="02010509060101010101" pitchFamily="49" charset="-122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  <m:r>
                                        <a:rPr lang="en-US" altLang="zh-CN" sz="2400" b="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幼圆" panose="02010509060101010101" pitchFamily="49" charset="-122"/>
                                        </a:rPr>
                                        <m:t>+…+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幼圆" panose="02010509060101010101" pitchFamily="49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幼圆" panose="02010509060101010101" pitchFamily="49" charset="-122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幼圆" panose="02010509060101010101" pitchFamily="49" charset="-122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幼圆" panose="02010509060101010101" pitchFamily="49" charset="-122"/>
                                        </a:rPr>
                                        <m:t>𝒙</m:t>
                                      </m:r>
                                      <m:r>
                                        <a:rPr lang="en-US" altLang="zh-CN" sz="2400" b="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幼圆" panose="02010509060101010101" pitchFamily="49" charset="-122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幼圆" panose="02010509060101010101" pitchFamily="49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幼圆" panose="02010509060101010101" pitchFamily="49" charset="-122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幼圆" panose="02010509060101010101" pitchFamily="49" charset="-122"/>
                                            </a:rPr>
                                            <m:t>𝑛</m:t>
                                          </m:r>
                                          <m:r>
                                            <a:rPr lang="en-US" altLang="zh-CN" sz="2400" b="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幼圆" panose="02010509060101010101" pitchFamily="49" charset="-122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幼圆" panose="02010509060101010101" pitchFamily="49" charset="-122"/>
                            </a:rPr>
                            <m:t>+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幼圆" panose="02010509060101010101" pitchFamily="49" charset="-122"/>
                            </a:rPr>
                            <m:t>𝜆</m:t>
                          </m:r>
                          <m:sSubSup>
                            <m:sSubSup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𝒂</m:t>
                                  </m:r>
                                </m:e>
                              </m:d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kumimoji="0" lang="en-US" altLang="zh-CN" sz="2400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  <a:p>
                <a:pPr lvl="0">
                  <a:spcBef>
                    <a:spcPts val="580"/>
                  </a:spcBef>
                  <a:buClr>
                    <a:srgbClr val="00B050"/>
                  </a:buClr>
                  <a:buSzPct val="85000"/>
                  <a:defRPr/>
                </a:pPr>
                <a:r>
                  <a:rPr lang="zh-CN" altLang="en-US" sz="2400" b="1" dirty="0"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其中，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𝒂</m:t>
                    </m:r>
                    <m:r>
                      <a:rPr lang="en-US" altLang="zh-CN" sz="2400" b="1"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Courier New" panose="02070309020205020404" pitchFamily="49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  <a:ea typeface="幼圆" panose="02010509060101010101" pitchFamily="49" charset="-122"/>
                                    <a:cs typeface="Courier New" panose="02070309020205020404" pitchFamily="49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sz="2400" b="1" i="1">
                                          <a:latin typeface="Cambria Math" panose="02040503050406030204" pitchFamily="18" charset="0"/>
                                          <a:ea typeface="幼圆" panose="02010509060101010101" pitchFamily="49" charset="-122"/>
                                          <a:cs typeface="Courier New" panose="02070309020205020404" pitchFamily="49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1">
                                          <a:latin typeface="Cambria Math" panose="02040503050406030204" pitchFamily="18" charset="0"/>
                                          <a:ea typeface="幼圆" panose="02010509060101010101" pitchFamily="49" charset="-122"/>
                                          <a:cs typeface="Courier New" panose="02070309020205020404" pitchFamily="49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1">
                                          <a:latin typeface="Cambria Math" panose="02040503050406030204" pitchFamily="18" charset="0"/>
                                          <a:ea typeface="幼圆" panose="02010509060101010101" pitchFamily="49" charset="-122"/>
                                          <a:cs typeface="Courier New" panose="02070309020205020404" pitchFamily="49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400" b="1" i="1">
                                          <a:latin typeface="Cambria Math" panose="02040503050406030204" pitchFamily="18" charset="0"/>
                                          <a:ea typeface="幼圆" panose="02010509060101010101" pitchFamily="49" charset="-122"/>
                                          <a:cs typeface="Courier New" panose="02070309020205020404" pitchFamily="49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>
                                          <a:latin typeface="Cambria Math" panose="02040503050406030204" pitchFamily="18" charset="0"/>
                                          <a:ea typeface="幼圆" panose="02010509060101010101" pitchFamily="49" charset="-122"/>
                                          <a:cs typeface="Courier New" panose="02070309020205020404" pitchFamily="49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2400" b="1">
                                          <a:latin typeface="Cambria Math" panose="02040503050406030204" pitchFamily="18" charset="0"/>
                                          <a:ea typeface="幼圆" panose="02010509060101010101" pitchFamily="49" charset="-122"/>
                                          <a:cs typeface="Courier New" panose="02070309020205020404" pitchFamily="49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CN" sz="2400" b="1"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  <a:cs typeface="Courier New" panose="02070309020205020404" pitchFamily="49" charset="0"/>
                                    </a:rPr>
                                    <m:t>⋯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400" b="1" i="1">
                                          <a:latin typeface="Cambria Math" panose="02040503050406030204" pitchFamily="18" charset="0"/>
                                          <a:ea typeface="幼圆" panose="02010509060101010101" pitchFamily="49" charset="-122"/>
                                          <a:cs typeface="Courier New" panose="02070309020205020404" pitchFamily="49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>
                                          <a:latin typeface="Cambria Math" panose="02040503050406030204" pitchFamily="18" charset="0"/>
                                          <a:ea typeface="幼圆" panose="02010509060101010101" pitchFamily="49" charset="-122"/>
                                          <a:cs typeface="Courier New" panose="02070309020205020404" pitchFamily="49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2400" b="1">
                                          <a:latin typeface="Cambria Math" panose="02040503050406030204" pitchFamily="18" charset="0"/>
                                          <a:ea typeface="幼圆" panose="02010509060101010101" pitchFamily="49" charset="-122"/>
                                          <a:cs typeface="Courier New" panose="02070309020205020404" pitchFamily="49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zh-CN" sz="2400" b="1"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zh-CN" altLang="en-US" sz="2400" b="1" dirty="0"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表示拟合系数。</a:t>
                </a:r>
                <a:endParaRPr lang="en-US" altLang="zh-CN" sz="2400" b="1" dirty="0">
                  <a:latin typeface="Courier New" panose="02070309020205020404" pitchFamily="49" charset="0"/>
                  <a:ea typeface="幼圆" panose="02010509060101010101" pitchFamily="49" charset="-122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914E281-D272-490E-ABCC-3C95D9A443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41" y="980728"/>
                <a:ext cx="8616887" cy="1449051"/>
              </a:xfrm>
              <a:prstGeom prst="rect">
                <a:avLst/>
              </a:prstGeom>
              <a:blipFill>
                <a:blip r:embed="rId3"/>
                <a:stretch>
                  <a:fillRect l="-1061" t="-5882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E9D4A2BF-C953-41A6-A939-9B0260F9DCD6}"/>
                  </a:ext>
                </a:extLst>
              </p:cNvPr>
              <p:cNvSpPr/>
              <p:nvPr/>
            </p:nvSpPr>
            <p:spPr>
              <a:xfrm>
                <a:off x="203541" y="2590567"/>
                <a:ext cx="8616887" cy="11826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marR="0" lvl="0" indent="-27432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  <a:tabLst/>
                  <a:defRPr/>
                </a:pPr>
                <a:r>
                  <a:rPr lang="en-US" altLang="zh-CN" sz="2400" b="1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Lasso</a:t>
                </a:r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模型：对拟合系数具有稀疏正则的模型：</a:t>
                </a:r>
                <a:endParaRPr lang="en-US" altLang="zh-CN" sz="2400" b="1" dirty="0"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  <a:p>
                <a:pPr lvl="0">
                  <a:spcBef>
                    <a:spcPts val="580"/>
                  </a:spcBef>
                  <a:buClr>
                    <a:srgbClr val="00B050"/>
                  </a:buClr>
                  <a:buSzPct val="85000"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幼圆" panose="02010509060101010101" pitchFamily="49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𝑛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+1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𝒚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幼圆" panose="02010509060101010101" pitchFamily="49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幼圆" panose="02010509060101010101" pitchFamily="49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幼圆" panose="02010509060101010101" pitchFamily="49" charset="-122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幼圆" panose="02010509060101010101" pitchFamily="49" charset="-122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en-US" altLang="zh-CN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幼圆" panose="02010509060101010101" pitchFamily="49" charset="-12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幼圆" panose="02010509060101010101" pitchFamily="49" charset="-122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幼圆" panose="02010509060101010101" pitchFamily="49" charset="-122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  <m: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幼圆" panose="02010509060101010101" pitchFamily="49" charset="-122"/>
                                        </a:rPr>
                                        <m:t>+…+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幼圆" panose="02010509060101010101" pitchFamily="49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幼圆" panose="02010509060101010101" pitchFamily="49" charset="-122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幼圆" panose="02010509060101010101" pitchFamily="49" charset="-122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幼圆" panose="02010509060101010101" pitchFamily="49" charset="-122"/>
                                        </a:rPr>
                                        <m:t>𝒙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幼圆" panose="02010509060101010101" pitchFamily="49" charset="-122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幼圆" panose="02010509060101010101" pitchFamily="49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幼圆" panose="02010509060101010101" pitchFamily="49" charset="-122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幼圆" panose="02010509060101010101" pitchFamily="49" charset="-122"/>
                                            </a:rPr>
                                            <m:t>𝑛</m:t>
                                          </m:r>
                                          <m:r>
                                            <a:rPr lang="en-US" altLang="zh-CN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幼圆" panose="02010509060101010101" pitchFamily="49" charset="-122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幼圆" panose="02010509060101010101" pitchFamily="49" charset="-122"/>
                            </a:rPr>
                            <m:t>+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幼圆" panose="02010509060101010101" pitchFamily="49" charset="-122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𝒂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E9D4A2BF-C953-41A6-A939-9B0260F9DC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41" y="2590567"/>
                <a:ext cx="8616887" cy="1182696"/>
              </a:xfrm>
              <a:prstGeom prst="rect">
                <a:avLst/>
              </a:prstGeom>
              <a:blipFill>
                <a:blip r:embed="rId4"/>
                <a:stretch>
                  <a:fillRect l="-636" t="-4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DDE3043E-CE59-4761-BA04-9EDE90745BD0}"/>
              </a:ext>
            </a:extLst>
          </p:cNvPr>
          <p:cNvSpPr/>
          <p:nvPr/>
        </p:nvSpPr>
        <p:spPr>
          <a:xfrm>
            <a:off x="203541" y="5229200"/>
            <a:ext cx="86168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B050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lang="zh-CN" altLang="en-US" sz="2400" b="1" noProof="0" dirty="0">
                <a:latin typeface="幼圆" panose="02010509060101010101" pitchFamily="49" charset="-122"/>
                <a:ea typeface="幼圆" panose="02010509060101010101" pitchFamily="49" charset="-122"/>
              </a:rPr>
              <a:t>实际问题中，线性拟合所使用的基函数也未必一定是多项式，根据实际问题可以设置为三角函数、指数函数、正态分布的概率密度函数，以及混合定义的基底函数。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302C59B-908F-4932-9D7D-412FBB6068ED}"/>
                  </a:ext>
                </a:extLst>
              </p:cNvPr>
              <p:cNvSpPr/>
              <p:nvPr/>
            </p:nvSpPr>
            <p:spPr>
              <a:xfrm>
                <a:off x="203541" y="4006448"/>
                <a:ext cx="8616887" cy="9895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marR="0" lvl="0" indent="-27432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  <a:tabLst/>
                  <a:defRPr/>
                </a:pPr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最小绝对残差</a:t>
                </a:r>
                <a:r>
                  <a:rPr lang="en-US" altLang="zh-CN" sz="2400" b="1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(LAR)</a:t>
                </a:r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模型：对离群值的处理有更好效果：</a:t>
                </a:r>
                <a:endParaRPr lang="en-US" altLang="zh-CN" sz="2400" b="1" dirty="0"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  <a:p>
                <a:pPr lvl="0">
                  <a:spcBef>
                    <a:spcPts val="580"/>
                  </a:spcBef>
                  <a:buClr>
                    <a:srgbClr val="00B050"/>
                  </a:buClr>
                  <a:buSzPct val="85000"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幼圆" panose="02010509060101010101" pitchFamily="49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𝑛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+1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𝒚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幼圆" panose="02010509060101010101" pitchFamily="49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幼圆" panose="02010509060101010101" pitchFamily="49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幼圆" panose="02010509060101010101" pitchFamily="49" charset="-122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幼圆" panose="02010509060101010101" pitchFamily="49" charset="-122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en-US" altLang="zh-CN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幼圆" panose="02010509060101010101" pitchFamily="49" charset="-12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幼圆" panose="02010509060101010101" pitchFamily="49" charset="-122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幼圆" panose="02010509060101010101" pitchFamily="49" charset="-122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  <m: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幼圆" panose="02010509060101010101" pitchFamily="49" charset="-122"/>
                                        </a:rPr>
                                        <m:t>+…+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幼圆" panose="02010509060101010101" pitchFamily="49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幼圆" panose="02010509060101010101" pitchFamily="49" charset="-122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幼圆" panose="02010509060101010101" pitchFamily="49" charset="-122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幼圆" panose="02010509060101010101" pitchFamily="49" charset="-122"/>
                                        </a:rPr>
                                        <m:t>𝒙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幼圆" panose="02010509060101010101" pitchFamily="49" charset="-122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幼圆" panose="02010509060101010101" pitchFamily="49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幼圆" panose="02010509060101010101" pitchFamily="49" charset="-122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幼圆" panose="02010509060101010101" pitchFamily="49" charset="-122"/>
                                            </a:rPr>
                                            <m:t>𝑛</m:t>
                                          </m:r>
                                          <m:r>
                                            <a:rPr lang="en-US" altLang="zh-CN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幼圆" panose="02010509060101010101" pitchFamily="49" charset="-122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302C59B-908F-4932-9D7D-412FBB6068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41" y="4006448"/>
                <a:ext cx="8616887" cy="989566"/>
              </a:xfrm>
              <a:prstGeom prst="rect">
                <a:avLst/>
              </a:prstGeom>
              <a:blipFill>
                <a:blip r:embed="rId5"/>
                <a:stretch>
                  <a:fillRect l="-636" t="-4908" b="-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918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-243408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曲线拟合的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MATLAB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工具箱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3C2C04-33E0-45AA-9CAA-E59BA1ADE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5" y="764704"/>
            <a:ext cx="1248963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3245D54-E5AF-4758-8BF8-7B4CD97F4504}"/>
              </a:ext>
            </a:extLst>
          </p:cNvPr>
          <p:cNvSpPr/>
          <p:nvPr/>
        </p:nvSpPr>
        <p:spPr>
          <a:xfrm>
            <a:off x="246850" y="899592"/>
            <a:ext cx="87129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clear;x0=0:0.1:1;			%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11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点均匀采样</a:t>
            </a:r>
            <a:endParaRPr lang="zh-CN" altLang="zh-CN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y0=[-.447,1.978,3.11,5.25,5.02,4.66,4.01,4.58,3.45,5.35,9.22];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cftool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(x0,y0)		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若不加参数也可以在弹出窗口导入</a:t>
            </a:r>
            <a:endParaRPr lang="zh-CN" altLang="zh-CN" dirty="0">
              <a:latin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E35A2A3-2042-4120-AF02-8B8AB9D66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15" y="1946528"/>
            <a:ext cx="8712968" cy="445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3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-171400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默认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-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线性拟合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3C2C04-33E0-45AA-9CAA-E59BA1ADE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5" y="764704"/>
            <a:ext cx="1248963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C89BC1-1886-4366-8E64-5AFA12F4A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68" y="1802432"/>
            <a:ext cx="8646062" cy="451569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E5083CE-CD51-4607-A0E0-7F8274E9320B}"/>
              </a:ext>
            </a:extLst>
          </p:cNvPr>
          <p:cNvSpPr/>
          <p:nvPr/>
        </p:nvSpPr>
        <p:spPr>
          <a:xfrm>
            <a:off x="179512" y="1052736"/>
            <a:ext cx="86168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B050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zh-CN" altLang="en-US" sz="2400" b="1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使用相应的菜单可以设置拟合采样数据以及拟合方法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69282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-243408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加权的拟合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3C2C04-33E0-45AA-9CAA-E59BA1ADE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5" y="764704"/>
            <a:ext cx="1248963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3245D54-E5AF-4758-8BF8-7B4CD97F4504}"/>
              </a:ext>
            </a:extLst>
          </p:cNvPr>
          <p:cNvSpPr/>
          <p:nvPr/>
        </p:nvSpPr>
        <p:spPr>
          <a:xfrm>
            <a:off x="246850" y="976192"/>
            <a:ext cx="8712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Weight=ones(1,11);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Weight(5)=100; 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导入此权值，使第五个点几乎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0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误差通过</a:t>
            </a:r>
            <a:endParaRPr lang="zh-CN" altLang="zh-CN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DBCB379-5175-4CB1-8C17-8019E94DD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88" y="2565684"/>
            <a:ext cx="8388424" cy="38392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3B536FF-AD48-4D43-86E5-53DCBE7C3E58}"/>
                  </a:ext>
                </a:extLst>
              </p:cNvPr>
              <p:cNvSpPr/>
              <p:nvPr/>
            </p:nvSpPr>
            <p:spPr>
              <a:xfrm>
                <a:off x="179512" y="1676871"/>
                <a:ext cx="8616887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lvl="0" indent="-274320">
                  <a:spcBef>
                    <a:spcPts val="580"/>
                  </a:spcBef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  <a:defRPr/>
                </a:pPr>
                <a:r>
                  <a:rPr lang="zh-CN" altLang="en-US" sz="2400" b="1" noProof="0" dirty="0"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权值的作用相当于最小二乘问题目标函数变成了</a:t>
                </a:r>
                <a:r>
                  <a:rPr lang="zh-CN" altLang="en-US" sz="2400" b="1" dirty="0"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权值</a:t>
                </a:r>
                <a:r>
                  <a:rPr lang="zh-CN" altLang="en-US" sz="2400" b="1" noProof="0" dirty="0"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对角矩阵</a:t>
                </a:r>
                <a14:m>
                  <m:oMath xmlns:m="http://schemas.openxmlformats.org/officeDocument/2006/math">
                    <m:r>
                      <a:rPr lang="en-US" altLang="zh-CN" sz="2400" b="1" i="1" noProof="0" smtClean="0"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𝑾</m:t>
                    </m:r>
                  </m:oMath>
                </a14:m>
                <a:r>
                  <a:rPr lang="zh-CN" altLang="en-US" sz="2400" b="1" noProof="0" dirty="0"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左乘误差向量，即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noProof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func>
                          <m:funcPr>
                            <m:ctrlPr>
                              <a:rPr lang="en-US" altLang="zh-CN" sz="2400" b="1" i="1" noProof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Courier New" panose="02070309020205020404" pitchFamily="49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sz="2400" b="1" i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幼圆" panose="02010509060101010101" pitchFamily="49" charset="-122"/>
                                    <a:cs typeface="Courier New" panose="02070309020205020404" pitchFamily="49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幼圆" panose="02010509060101010101" pitchFamily="49" charset="-122"/>
                                    <a:cs typeface="Courier New" panose="02070309020205020404" pitchFamily="49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altLang="zh-CN" sz="2400" b="1" i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幼圆" panose="02010509060101010101" pitchFamily="49" charset="-122"/>
                                    <a:cs typeface="Courier New" panose="02070309020205020404" pitchFamily="49" charset="0"/>
                                  </a:rPr>
                                  <m:t>𝒂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400" b="1" i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幼圆" panose="02010509060101010101" pitchFamily="49" charset="-122"/>
                                    <a:cs typeface="Courier New" panose="02070309020205020404" pitchFamily="49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幼圆" panose="02010509060101010101" pitchFamily="49" charset="-122"/>
                                    <a:cs typeface="Courier New" panose="02070309020205020404" pitchFamily="49" charset="0"/>
                                  </a:rPr>
                                  <m:t>𝑾</m:t>
                                </m:r>
                                <m:d>
                                  <m:dPr>
                                    <m:ctrlPr>
                                      <a:rPr lang="en-US" altLang="zh-CN" sz="24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幼圆" panose="02010509060101010101" pitchFamily="49" charset="-122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幼圆" panose="02010509060101010101" pitchFamily="49" charset="-122"/>
                                        <a:cs typeface="Courier New" panose="02070309020205020404" pitchFamily="49" charset="0"/>
                                      </a:rPr>
                                      <m:t>𝑿𝒂</m:t>
                                    </m:r>
                                    <m:r>
                                      <a:rPr lang="en-US" altLang="zh-CN" sz="24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幼圆" panose="02010509060101010101" pitchFamily="49" charset="-122"/>
                                        <a:cs typeface="Courier New" panose="02070309020205020404" pitchFamily="49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4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幼圆" panose="02010509060101010101" pitchFamily="49" charset="-122"/>
                                        <a:cs typeface="Courier New" panose="02070309020205020404" pitchFamily="49" charset="0"/>
                                      </a:rPr>
                                      <m:t>𝒃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  <m:sub>
                        <m:r>
                          <a:rPr lang="en-US" altLang="zh-CN" sz="2400" b="1" i="0" noProof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𝟐</m:t>
                        </m:r>
                      </m:sub>
                    </m:sSub>
                  </m:oMath>
                </a14:m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3B536FF-AD48-4D43-86E5-53DCBE7C3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676871"/>
                <a:ext cx="8616887" cy="830997"/>
              </a:xfrm>
              <a:prstGeom prst="rect">
                <a:avLst/>
              </a:prstGeom>
              <a:blipFill>
                <a:blip r:embed="rId4"/>
                <a:stretch>
                  <a:fillRect l="-636" t="-5882" b="-139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5318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926" y="-171400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4.3-1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EC59619-679A-4AEE-BA80-6E07373BCB41}"/>
              </a:ext>
            </a:extLst>
          </p:cNvPr>
          <p:cNvSpPr/>
          <p:nvPr/>
        </p:nvSpPr>
        <p:spPr>
          <a:xfrm>
            <a:off x="181774" y="908720"/>
            <a:ext cx="856669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zh-CN" altLang="zh-CN" dirty="0">
                <a:latin typeface="Times New Roman" panose="02020603050405020304" pitchFamily="18" charset="0"/>
              </a:rPr>
              <a:t>【例</a:t>
            </a:r>
            <a:r>
              <a:rPr lang="en-US" altLang="zh-CN" dirty="0">
                <a:latin typeface="Times New Roman" panose="02020603050405020304" pitchFamily="18" charset="0"/>
              </a:rPr>
              <a:t> 4.3-1</a:t>
            </a:r>
            <a:r>
              <a:rPr lang="zh-CN" altLang="zh-CN" dirty="0">
                <a:latin typeface="Times New Roman" panose="02020603050405020304" pitchFamily="18" charset="0"/>
              </a:rPr>
              <a:t>】画出</a:t>
            </a:r>
            <a:r>
              <a:rPr lang="en-US" altLang="zh-CN" i="1" dirty="0"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</a:rPr>
              <a:t>=100, </a:t>
            </a:r>
            <a:r>
              <a:rPr lang="en-US" altLang="zh-CN" i="1" dirty="0">
                <a:latin typeface="Times New Roman" panose="02020603050405020304" pitchFamily="18" charset="0"/>
              </a:rPr>
              <a:t>p</a:t>
            </a:r>
            <a:r>
              <a:rPr lang="en-US" altLang="zh-CN" dirty="0">
                <a:latin typeface="Times New Roman" panose="02020603050405020304" pitchFamily="18" charset="0"/>
              </a:rPr>
              <a:t>=0.5</a:t>
            </a:r>
            <a:r>
              <a:rPr lang="zh-CN" altLang="zh-CN" dirty="0">
                <a:latin typeface="Times New Roman" panose="02020603050405020304" pitchFamily="18" charset="0"/>
              </a:rPr>
              <a:t>情况下的二项分布概率特性曲线。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N=100;p=0.5;	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总试验次数和单次试验发生概率</a:t>
            </a:r>
            <a:endParaRPr lang="zh-CN" altLang="zh-CN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k=0:N;		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所有可能的事件发生次数</a:t>
            </a:r>
            <a:endParaRPr lang="zh-CN" altLang="zh-CN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pdf=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binopdf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k,N,p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);		</a:t>
            </a:r>
            <a:endParaRPr lang="zh-CN" altLang="zh-CN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cdf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binocdf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k,N,p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);		</a:t>
            </a:r>
            <a:endParaRPr lang="zh-CN" altLang="zh-CN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h=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plotyy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k,pdf,k,cdf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);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左右两侧不同的纵轴刻度代表两个函数</a:t>
            </a:r>
            <a:endParaRPr lang="zh-CN" altLang="zh-CN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69CDC5-427A-49B1-8812-D75EBDC50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271" y="2564904"/>
            <a:ext cx="5313695" cy="398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88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-196559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5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次多项式拟合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3C2C04-33E0-45AA-9CAA-E59BA1ADE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5" y="764704"/>
            <a:ext cx="1248963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3B536FF-AD48-4D43-86E5-53DCBE7C3E58}"/>
              </a:ext>
            </a:extLst>
          </p:cNvPr>
          <p:cNvSpPr/>
          <p:nvPr/>
        </p:nvSpPr>
        <p:spPr>
          <a:xfrm>
            <a:off x="149325" y="1076707"/>
            <a:ext cx="86168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  <a:defRPr/>
            </a:pP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撤销权值，尝试将多项式次数提高到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5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次，结果与前面两个例题的拟合结果完全相同。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DD3304-982B-4D6E-91CD-17E1BE55E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55" y="2168238"/>
            <a:ext cx="8616887" cy="392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145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-196559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9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次多项式拟合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3C2C04-33E0-45AA-9CAA-E59BA1ADE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5" y="764704"/>
            <a:ext cx="1248963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3B536FF-AD48-4D43-86E5-53DCBE7C3E58}"/>
              </a:ext>
            </a:extLst>
          </p:cNvPr>
          <p:cNvSpPr/>
          <p:nvPr/>
        </p:nvSpPr>
        <p:spPr>
          <a:xfrm>
            <a:off x="149325" y="1076707"/>
            <a:ext cx="86168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  <a:defRPr/>
            </a:pP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将多项式次数提高到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9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次（工具箱的上限）时，共有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10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个未知系数，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11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个采样点，误差已经接近但不等于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0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27FCAB-A3AD-4FF9-ABB4-8510FED7F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93" y="1988840"/>
            <a:ext cx="8766212" cy="448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505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-196559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2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阶三角函数拟合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3C2C04-33E0-45AA-9CAA-E59BA1ADE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5" y="764704"/>
            <a:ext cx="1248963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3B536FF-AD48-4D43-86E5-53DCBE7C3E58}"/>
                  </a:ext>
                </a:extLst>
              </p:cNvPr>
              <p:cNvSpPr/>
              <p:nvPr/>
            </p:nvSpPr>
            <p:spPr>
              <a:xfrm>
                <a:off x="149325" y="887512"/>
                <a:ext cx="8805780" cy="4261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lvl="0" indent="-274320">
                  <a:spcBef>
                    <a:spcPts val="580"/>
                  </a:spcBef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2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阶傅里叶（三角）函数拟合</a:t>
                </a:r>
                <a14:m>
                  <m:oMath xmlns:m="http://schemas.openxmlformats.org/officeDocument/2006/math"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𝒚</m:t>
                    </m:r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≈</m:t>
                    </m:r>
                    <m:sSub>
                      <m:sSubPr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𝟎</m:t>
                        </m:r>
                      </m:sub>
                    </m:sSub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𝒌</m:t>
                        </m:r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=</m:t>
                        </m:r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𝟏</m:t>
                        </m:r>
                      </m:sub>
                      <m:sup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𝟐</m:t>
                        </m:r>
                      </m:sup>
                      <m:e>
                        <m:sSub>
                          <m:sSubPr>
                            <m:ctrlPr>
                              <a:rPr kumimoji="0" lang="en-US" altLang="zh-CN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Courier New" panose="02070309020205020404" pitchFamily="49" charset="0"/>
                              </a:rPr>
                              <m:t>𝒂</m:t>
                            </m:r>
                          </m:e>
                          <m:sub>
                            <m:r>
                              <a:rPr kumimoji="0" lang="en-US" altLang="zh-CN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Courier New" panose="02070309020205020404" pitchFamily="49" charset="0"/>
                              </a:rPr>
                              <m:t>𝒌</m:t>
                            </m:r>
                          </m:sub>
                        </m:sSub>
                      </m:e>
                    </m:nary>
                    <m:func>
                      <m:funcPr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US" altLang="zh-CN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cos</m:t>
                        </m:r>
                      </m:fName>
                      <m:e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𝒘𝒙</m:t>
                        </m:r>
                      </m:e>
                    </m:func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+</m:t>
                    </m:r>
                    <m:sSub>
                      <m:sSubPr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𝒃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𝒌</m:t>
                        </m:r>
                      </m:sub>
                    </m:sSub>
                    <m:func>
                      <m:funcPr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US" altLang="zh-CN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sin</m:t>
                        </m:r>
                      </m:fName>
                      <m:e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𝒘𝒙</m:t>
                        </m:r>
                      </m:e>
                    </m:func>
                  </m:oMath>
                </a14:m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3B536FF-AD48-4D43-86E5-53DCBE7C3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25" y="887512"/>
                <a:ext cx="8805780" cy="426142"/>
              </a:xfrm>
              <a:prstGeom prst="rect">
                <a:avLst/>
              </a:prstGeom>
              <a:blipFill>
                <a:blip r:embed="rId3"/>
                <a:stretch>
                  <a:fillRect l="-277" t="-113043" b="-1739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AA7F73F5-B036-4419-8465-BD54C1354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93" y="1569534"/>
            <a:ext cx="8766212" cy="403273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814A00F-09AF-4751-B7EB-14233691D52B}"/>
              </a:ext>
            </a:extLst>
          </p:cNvPr>
          <p:cNvSpPr/>
          <p:nvPr/>
        </p:nvSpPr>
        <p:spPr>
          <a:xfrm>
            <a:off x="149325" y="5781293"/>
            <a:ext cx="86168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从图课件，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阶三角函数拟合与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5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阶多项式的拟合误差接近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689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-196559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2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重高斯函数拟合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3C2C04-33E0-45AA-9CAA-E59BA1ADE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5" y="764704"/>
            <a:ext cx="1248963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3B536FF-AD48-4D43-86E5-53DCBE7C3E58}"/>
                  </a:ext>
                </a:extLst>
              </p:cNvPr>
              <p:cNvSpPr/>
              <p:nvPr/>
            </p:nvSpPr>
            <p:spPr>
              <a:xfrm>
                <a:off x="149325" y="946441"/>
                <a:ext cx="8616887" cy="7862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lvl="0" indent="-274320">
                  <a:spcBef>
                    <a:spcPts val="580"/>
                  </a:spcBef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2</a:t>
                </a:r>
                <a:r>
                  <a:rPr lang="zh-CN" altLang="en-US" sz="2400" b="1" dirty="0"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重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高斯（正态分布）函数拟合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𝒚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≈</m:t>
                    </m:r>
                    <m:nary>
                      <m:naryPr>
                        <m:chr m:val="∑"/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𝒌</m:t>
                        </m:r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=</m:t>
                        </m:r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𝟏</m:t>
                        </m:r>
                      </m:sub>
                      <m:sup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𝟐</m:t>
                        </m:r>
                      </m:sup>
                      <m:e>
                        <m:sSub>
                          <m:sSubPr>
                            <m:ctrlP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Courier New" panose="02070309020205020404" pitchFamily="49" charset="0"/>
                              </a:rPr>
                              <m:t>𝒂</m:t>
                            </m:r>
                          </m:e>
                          <m:sub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Courier New" panose="02070309020205020404" pitchFamily="49" charset="0"/>
                              </a:rPr>
                              <m:t>𝒌</m:t>
                            </m:r>
                          </m:sub>
                        </m:sSub>
                      </m:e>
                    </m:nary>
                    <m:sSup>
                      <m:sSup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kumimoji="0" lang="en-US" altLang="zh-CN" sz="2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𝐞</m:t>
                        </m:r>
                      </m:e>
                      <m:sup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−</m:t>
                        </m:r>
                        <m:sSup>
                          <m:sSupPr>
                            <m:ctrlP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Courier New" panose="02070309020205020404" pitchFamily="49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0" lang="en-US" altLang="zh-CN" sz="2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幼圆" panose="02010509060101010101" pitchFamily="49" charset="-122"/>
                                    <a:cs typeface="Courier New" panose="02070309020205020404" pitchFamily="49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0" lang="en-US" altLang="zh-CN" sz="24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幼圆" panose="02010509060101010101" pitchFamily="49" charset="-122"/>
                                        <a:cs typeface="Courier New" panose="02070309020205020404" pitchFamily="49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altLang="zh-CN" sz="24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幼圆" panose="02010509060101010101" pitchFamily="49" charset="-122"/>
                                        <a:cs typeface="Courier New" panose="02070309020205020404" pitchFamily="49" charset="0"/>
                                      </a:rPr>
                                      <m:t>𝒙</m:t>
                                    </m:r>
                                    <m:r>
                                      <a:rPr kumimoji="0" lang="en-US" altLang="zh-CN" sz="24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幼圆" panose="02010509060101010101" pitchFamily="49" charset="-122"/>
                                        <a:cs typeface="Courier New" panose="02070309020205020404" pitchFamily="49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kumimoji="0" lang="en-US" altLang="zh-CN" sz="24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幼圆" panose="02010509060101010101" pitchFamily="49" charset="-122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zh-CN" sz="24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幼圆" panose="02010509060101010101" pitchFamily="49" charset="-122"/>
                                            <a:cs typeface="Courier New" panose="02070309020205020404" pitchFamily="49" charset="0"/>
                                          </a:rPr>
                                          <m:t>𝒃</m:t>
                                        </m:r>
                                      </m:e>
                                      <m:sub>
                                        <m:r>
                                          <a:rPr kumimoji="0" lang="en-US" altLang="zh-CN" sz="24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幼圆" panose="02010509060101010101" pitchFamily="49" charset="-122"/>
                                            <a:cs typeface="Courier New" panose="02070309020205020404" pitchFamily="49" charset="0"/>
                                          </a:rPr>
                                          <m:t>𝒌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kumimoji="0" lang="en-US" altLang="zh-CN" sz="24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幼圆" panose="02010509060101010101" pitchFamily="49" charset="-122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zh-CN" sz="24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幼圆" panose="02010509060101010101" pitchFamily="49" charset="-122"/>
                                            <a:cs typeface="Courier New" panose="02070309020205020404" pitchFamily="49" charset="0"/>
                                          </a:rPr>
                                          <m:t>𝒄</m:t>
                                        </m:r>
                                      </m:e>
                                      <m:sub>
                                        <m:r>
                                          <a:rPr kumimoji="0" lang="en-US" altLang="zh-CN" sz="24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幼圆" panose="02010509060101010101" pitchFamily="49" charset="-122"/>
                                            <a:cs typeface="Courier New" panose="02070309020205020404" pitchFamily="49" charset="0"/>
                                          </a:rPr>
                                          <m:t>𝒌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Courier New" panose="02070309020205020404" pitchFamily="49" charset="0"/>
                              </a:rPr>
                              <m:t>𝟐</m:t>
                            </m:r>
                          </m:sup>
                        </m:sSup>
                      </m:sup>
                    </m:sSup>
                  </m:oMath>
                </a14:m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3B536FF-AD48-4D43-86E5-53DCBE7C3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25" y="946441"/>
                <a:ext cx="8616887" cy="786241"/>
              </a:xfrm>
              <a:prstGeom prst="rect">
                <a:avLst/>
              </a:prstGeom>
              <a:blipFill>
                <a:blip r:embed="rId3"/>
                <a:stretch>
                  <a:fillRect l="-636" b="-170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CB9EF735-1D7E-4894-BD39-3BA4EA365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92" y="1905970"/>
            <a:ext cx="8766213" cy="417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051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-196559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3+2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阶有理式（分式）拟合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3C2C04-33E0-45AA-9CAA-E59BA1ADE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5" y="764704"/>
            <a:ext cx="1248963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3B536FF-AD48-4D43-86E5-53DCBE7C3E58}"/>
                  </a:ext>
                </a:extLst>
              </p:cNvPr>
              <p:cNvSpPr/>
              <p:nvPr/>
            </p:nvSpPr>
            <p:spPr>
              <a:xfrm>
                <a:off x="149325" y="1011574"/>
                <a:ext cx="8805780" cy="10958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lvl="0" indent="-274320">
                  <a:spcBef>
                    <a:spcPts val="580"/>
                  </a:spcBef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3+2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阶</a:t>
                </a:r>
                <a:r>
                  <a:rPr lang="zh-CN" altLang="en-US" sz="2400" b="1" noProof="0" dirty="0"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有理式（分式）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函数拟合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𝒚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≈</m:t>
                    </m:r>
                    <m:f>
                      <m:f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Courier New" panose="02070309020205020404" pitchFamily="49" charset="0"/>
                              </a:rPr>
                              <m:t>𝒑</m:t>
                            </m:r>
                          </m:e>
                          <m:sub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Courier New" panose="02070309020205020404" pitchFamily="49" charset="0"/>
                              </a:rPr>
                              <m:t>𝟏</m:t>
                            </m:r>
                          </m:sub>
                        </m:sSub>
                        <m:sSup>
                          <m:sSupPr>
                            <m:ctrlP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Courier New" panose="02070309020205020404" pitchFamily="49" charset="0"/>
                              </a:rPr>
                            </m:ctrlPr>
                          </m:sSupPr>
                          <m:e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Courier New" panose="02070309020205020404" pitchFamily="49" charset="0"/>
                              </a:rPr>
                              <m:t>𝒙</m:t>
                            </m:r>
                          </m:e>
                          <m:sup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Courier New" panose="02070309020205020404" pitchFamily="49" charset="0"/>
                              </a:rPr>
                              <m:t>𝟑</m:t>
                            </m:r>
                          </m:sup>
                        </m:sSup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Courier New" panose="02070309020205020404" pitchFamily="49" charset="0"/>
                              </a:rPr>
                              <m:t>𝒑</m:t>
                            </m:r>
                          </m:e>
                          <m:sub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Courier New" panose="02070309020205020404" pitchFamily="49" charset="0"/>
                              </a:rPr>
                              <m:t>𝟐</m:t>
                            </m:r>
                          </m:sub>
                        </m:sSub>
                        <m:sSup>
                          <m:sSupPr>
                            <m:ctrlP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Courier New" panose="02070309020205020404" pitchFamily="49" charset="0"/>
                              </a:rPr>
                            </m:ctrlPr>
                          </m:sSupPr>
                          <m:e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Courier New" panose="02070309020205020404" pitchFamily="49" charset="0"/>
                              </a:rPr>
                              <m:t>𝒙</m:t>
                            </m:r>
                          </m:e>
                          <m:sup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Courier New" panose="02070309020205020404" pitchFamily="49" charset="0"/>
                              </a:rPr>
                              <m:t>𝟐</m:t>
                            </m:r>
                          </m:sup>
                        </m:sSup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Courier New" panose="02070309020205020404" pitchFamily="49" charset="0"/>
                              </a:rPr>
                              <m:t>𝒑</m:t>
                            </m:r>
                          </m:e>
                          <m:sub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Courier New" panose="02070309020205020404" pitchFamily="49" charset="0"/>
                              </a:rPr>
                              <m:t>𝟑</m:t>
                            </m:r>
                          </m:sub>
                        </m:sSub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𝒙</m:t>
                        </m:r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Courier New" panose="02070309020205020404" pitchFamily="49" charset="0"/>
                              </a:rPr>
                              <m:t>𝒑</m:t>
                            </m:r>
                          </m:e>
                          <m:sub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Courier New" panose="02070309020205020404" pitchFamily="49" charset="0"/>
                              </a:rPr>
                              <m:t>𝟒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Courier New" panose="02070309020205020404" pitchFamily="49" charset="0"/>
                              </a:rPr>
                            </m:ctrlPr>
                          </m:sSupPr>
                          <m:e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Courier New" panose="02070309020205020404" pitchFamily="49" charset="0"/>
                              </a:rPr>
                              <m:t>𝒙</m:t>
                            </m:r>
                          </m:e>
                          <m:sup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Courier New" panose="02070309020205020404" pitchFamily="49" charset="0"/>
                              </a:rPr>
                              <m:t>𝟐</m:t>
                            </m:r>
                          </m:sup>
                        </m:sSup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Courier New" panose="02070309020205020404" pitchFamily="49" charset="0"/>
                              </a:rPr>
                              <m:t>𝒒</m:t>
                            </m:r>
                          </m:e>
                          <m:sub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Courier New" panose="02070309020205020404" pitchFamily="49" charset="0"/>
                              </a:rPr>
                              <m:t>𝟏</m:t>
                            </m:r>
                          </m:sub>
                        </m:sSub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𝒙</m:t>
                        </m:r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Courier New" panose="02070309020205020404" pitchFamily="49" charset="0"/>
                              </a:rPr>
                              <m:t>𝒒</m:t>
                            </m:r>
                          </m:e>
                          <m:sub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Courier New" panose="02070309020205020404" pitchFamily="49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</a:rPr>
                  <a:t>,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</a:rPr>
                  <a:t>共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</a:rPr>
                  <a:t>6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</a:rPr>
                  <a:t>个自由变量，</a:t>
                </a:r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其拟合精度与</a:t>
                </a:r>
                <a:r>
                  <a:rPr lang="en-US" altLang="zh-CN" sz="2400" b="1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5</a:t>
                </a:r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阶多项式拟合类似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3B536FF-AD48-4D43-86E5-53DCBE7C3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25" y="1011574"/>
                <a:ext cx="8805780" cy="1095877"/>
              </a:xfrm>
              <a:prstGeom prst="rect">
                <a:avLst/>
              </a:prstGeom>
              <a:blipFill>
                <a:blip r:embed="rId3"/>
                <a:stretch>
                  <a:fillRect l="-623" b="-1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8F05A22E-0B8A-4471-9538-B33470AB8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56" y="2172584"/>
            <a:ext cx="8768249" cy="438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42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-196559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自定义混合线性拟合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3C2C04-33E0-45AA-9CAA-E59BA1ADE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5" y="764704"/>
            <a:ext cx="1248963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3B536FF-AD48-4D43-86E5-53DCBE7C3E58}"/>
                  </a:ext>
                </a:extLst>
              </p:cNvPr>
              <p:cNvSpPr/>
              <p:nvPr/>
            </p:nvSpPr>
            <p:spPr>
              <a:xfrm>
                <a:off x="149325" y="1011574"/>
                <a:ext cx="880578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lvl="0" indent="-274320">
                  <a:spcBef>
                    <a:spcPts val="580"/>
                  </a:spcBef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  <a:defRPr/>
                </a:pPr>
                <a:r>
                  <a:rPr lang="zh-CN" altLang="en-US" sz="2400" b="1" dirty="0"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本例尝试自定义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𝒚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≈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𝒂</m:t>
                    </m:r>
                    <m:func>
                      <m:func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sin</m:t>
                        </m:r>
                      </m:fName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𝒙</m:t>
                        </m:r>
                      </m:e>
                    </m:func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+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𝒃</m:t>
                    </m:r>
                    <m:func>
                      <m:func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cos</m:t>
                        </m:r>
                      </m:fName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𝒙</m:t>
                        </m:r>
                      </m:e>
                    </m:func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+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𝒄𝒙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+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𝒅</m:t>
                    </m:r>
                  </m:oMath>
                </a14:m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</a:rPr>
                  <a:t>,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</a:rPr>
                  <a:t>误差很小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3B536FF-AD48-4D43-86E5-53DCBE7C3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25" y="1011574"/>
                <a:ext cx="8805780" cy="461665"/>
              </a:xfrm>
              <a:prstGeom prst="rect">
                <a:avLst/>
              </a:prstGeom>
              <a:blipFill>
                <a:blip r:embed="rId3"/>
                <a:stretch>
                  <a:fillRect l="-623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3AC4558C-B95B-4D82-BEB6-2E8AFB382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51" y="1562303"/>
            <a:ext cx="8782127" cy="455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49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-196559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非参数拟合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-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立方插值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3C2C04-33E0-45AA-9CAA-E59BA1ADE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5" y="764704"/>
            <a:ext cx="1248963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3B536FF-AD48-4D43-86E5-53DCBE7C3E58}"/>
              </a:ext>
            </a:extLst>
          </p:cNvPr>
          <p:cNvSpPr/>
          <p:nvPr/>
        </p:nvSpPr>
        <p:spPr>
          <a:xfrm>
            <a:off x="149325" y="1011574"/>
            <a:ext cx="8805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分片立方插值可以确保每个点都准确穿过，且拟合曲线的导函数连续，缺点即每两个采样点间都有不同的立方表达式系数。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D943BB-BC96-452C-A680-B35A3E808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35" y="2161896"/>
            <a:ext cx="8640960" cy="393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0029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514" y="-243408"/>
            <a:ext cx="8820981" cy="1143000"/>
          </a:xfrm>
        </p:spPr>
        <p:txBody>
          <a:bodyPr>
            <a:normAutofit fontScale="90000"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曲线拟合的含有冲击噪声的例子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-5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次多项式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3C2C04-33E0-45AA-9CAA-E59BA1ADE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5" y="764704"/>
            <a:ext cx="1248963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3245D54-E5AF-4758-8BF8-7B4CD97F4504}"/>
              </a:ext>
            </a:extLst>
          </p:cNvPr>
          <p:cNvSpPr/>
          <p:nvPr/>
        </p:nvSpPr>
        <p:spPr>
          <a:xfrm>
            <a:off x="246850" y="819931"/>
            <a:ext cx="88971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clear;x0=0:0.1:1;			%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11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点均匀采样</a:t>
            </a:r>
            <a:endParaRPr lang="zh-CN" altLang="zh-CN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y0=[-.447,1.978,3.11,5.25,50.02,4.66,4.01,4.58,3.45,5.35,9.22];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cftool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(x0,y0)				%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y0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的第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5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项取值明显不正常</a:t>
            </a:r>
            <a:endParaRPr lang="zh-CN" altLang="zh-CN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43B8A8-4A25-4AF6-9417-1CEA94A96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54" y="1743979"/>
            <a:ext cx="8664299" cy="43406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0D13FD9-A6F8-437E-B023-1AF6B9B26EE9}"/>
                  </a:ext>
                </a:extLst>
              </p:cNvPr>
              <p:cNvSpPr/>
              <p:nvPr/>
            </p:nvSpPr>
            <p:spPr>
              <a:xfrm>
                <a:off x="152373" y="6165304"/>
                <a:ext cx="880578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lvl="0" indent="-274320">
                  <a:spcBef>
                    <a:spcPts val="580"/>
                  </a:spcBef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  <a:defRPr/>
                </a:pPr>
                <a:r>
                  <a:rPr lang="zh-CN" altLang="en-US" sz="2400" b="1" dirty="0"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本例中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𝒚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𝟎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.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𝟒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)</m:t>
                    </m:r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</a:rPr>
                  <a:t>取值太大，造成曲线的波动，拟合效果变差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0D13FD9-A6F8-437E-B023-1AF6B9B26E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73" y="6165304"/>
                <a:ext cx="8805780" cy="461665"/>
              </a:xfrm>
              <a:prstGeom prst="rect">
                <a:avLst/>
              </a:prstGeom>
              <a:blipFill>
                <a:blip r:embed="rId4"/>
                <a:stretch>
                  <a:fillRect l="-623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96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514" y="-243408"/>
            <a:ext cx="8820981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冲击噪声的</a:t>
            </a:r>
            <a:r>
              <a: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过拟合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-9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次多项式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3C2C04-33E0-45AA-9CAA-E59BA1ADE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5" y="764704"/>
            <a:ext cx="1248963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0D13FD9-A6F8-437E-B023-1AF6B9B26EE9}"/>
              </a:ext>
            </a:extLst>
          </p:cNvPr>
          <p:cNvSpPr/>
          <p:nvPr/>
        </p:nvSpPr>
        <p:spPr>
          <a:xfrm>
            <a:off x="152373" y="980728"/>
            <a:ext cx="88057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在这种实例中，提高多项式的次数只会让拟合结果更加失常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04D062E-9B68-4904-B1B1-4F6734B4F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07" y="1768911"/>
            <a:ext cx="8621185" cy="427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3260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514" y="-243408"/>
            <a:ext cx="8820981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问题解决方案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1-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人工发现并去掉离群值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3C2C04-33E0-45AA-9CAA-E59BA1ADE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5" y="764704"/>
            <a:ext cx="1248963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3245D54-E5AF-4758-8BF8-7B4CD97F4504}"/>
              </a:ext>
            </a:extLst>
          </p:cNvPr>
          <p:cNvSpPr/>
          <p:nvPr/>
        </p:nvSpPr>
        <p:spPr>
          <a:xfrm>
            <a:off x="246850" y="984374"/>
            <a:ext cx="88971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clear;x0=0:0.1:1;			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y0=[-.447,1.978,3.11,5.25,50.02,4.66,4.01,4.58,3.45,5.35,9.22];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x0(5)=[];y0(5)=[];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cftool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(x0,y0)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删除了第五个采样节点</a:t>
            </a:r>
            <a:endParaRPr lang="zh-CN" altLang="zh-CN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7C459E2-FB96-4DCF-A5B7-01349A0B2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85" y="2132856"/>
            <a:ext cx="8622452" cy="423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840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926" y="-171400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4.3-1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1F3BA32-AA57-4484-926A-E922095E4F0E}"/>
              </a:ext>
            </a:extLst>
          </p:cNvPr>
          <p:cNvSpPr/>
          <p:nvPr/>
        </p:nvSpPr>
        <p:spPr>
          <a:xfrm>
            <a:off x="145770" y="992387"/>
            <a:ext cx="8694712" cy="59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set(get(h(1),'Children'),'Color','b','Marker','.','MarkerSize',13)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句中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get(h(1),‘Children‘)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表示获取刚才第一条曲线绘制的所有子对象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然后将第一条曲线改为蓝色，并且在采样点加注实心点（不是只画点）</a:t>
            </a:r>
            <a:endParaRPr lang="zh-CN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en-US" altLang="zh-CN" b="1" dirty="0">
              <a:solidFill>
                <a:srgbClr val="008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set(get(h(1),'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Ylabel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'),'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String','pdf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')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句柄包含多个绘图时，需要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get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出来再操作，此行改变了左侧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轴的标记名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set(h(2),'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Ycolor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',[1,0,0])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第二条曲线纵坐标轴颜色改为纯红色</a:t>
            </a:r>
            <a:endParaRPr lang="zh-CN" altLang="zh-CN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en-US" altLang="zh-CN" b="1" dirty="0">
              <a:solidFill>
                <a:srgbClr val="008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set(get(h(2),'Children'),'Color','r','Marker','+','MarkerSize',4)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第二条曲线改为红色并用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+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来标注采样点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en-US" altLang="zh-CN" b="1" dirty="0">
              <a:solidFill>
                <a:srgbClr val="008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set(get(h(2),'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Ylabel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'),'String','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cdf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')</a:t>
            </a:r>
            <a:endParaRPr lang="zh-CN" altLang="zh-CN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  <a:tab pos="13906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右侧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轴的标记名</a:t>
            </a:r>
            <a:endParaRPr lang="zh-CN" altLang="zh-CN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en-US" altLang="zh-CN" b="1" dirty="0">
              <a:solidFill>
                <a:srgbClr val="008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xlabel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('k')				</a:t>
            </a:r>
            <a:endParaRPr lang="zh-CN" altLang="zh-CN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grid on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zh-CN" altLang="zh-CN" sz="20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37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514" y="-243408"/>
            <a:ext cx="8820981" cy="1143000"/>
          </a:xfrm>
        </p:spPr>
        <p:txBody>
          <a:bodyPr>
            <a:normAutofit fontScale="90000"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问题解决方案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2-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提前对函数值进行光滑化处理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3C2C04-33E0-45AA-9CAA-E59BA1ADE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5" y="764704"/>
            <a:ext cx="1248963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3245D54-E5AF-4758-8BF8-7B4CD97F4504}"/>
              </a:ext>
            </a:extLst>
          </p:cNvPr>
          <p:cNvSpPr/>
          <p:nvPr/>
        </p:nvSpPr>
        <p:spPr>
          <a:xfrm>
            <a:off x="246850" y="984374"/>
            <a:ext cx="88971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clear;x0=0:0.1:1;			%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11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点均匀采样</a:t>
            </a:r>
            <a:endParaRPr lang="zh-CN" altLang="zh-CN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y0=[-.447,1.978,3.11,5.25,50.02,4.66,4.01,4.58,3.45,5.35,9.22];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y1=smooth(y0);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cftool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(x0,y1)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默认采用五点均值进行光滑化处理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</a:t>
            </a:r>
            <a:r>
              <a:rPr lang="zh-CN" altLang="en-US" b="1" dirty="0">
                <a:solidFill>
                  <a:schemeClr val="accent2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此方法对本例并不成功，光滑化更适用于强高斯噪声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zh-CN" altLang="en-US" b="1" dirty="0">
                <a:solidFill>
                  <a:schemeClr val="accent2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正态分布加性噪声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r>
              <a:rPr lang="zh-CN" altLang="en-US" b="1" dirty="0">
                <a:solidFill>
                  <a:schemeClr val="accent2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的处理</a:t>
            </a:r>
            <a:endParaRPr lang="zh-CN" altLang="zh-CN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227A8D-CF8C-442E-A1F2-B1A005615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72" y="2156013"/>
            <a:ext cx="8769055" cy="425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55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514" y="-243408"/>
            <a:ext cx="8820981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问题解决方案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3-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使用具有健壮性的拟合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3C2C04-33E0-45AA-9CAA-E59BA1ADE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5" y="764704"/>
            <a:ext cx="1248963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0FCE6A0-C72A-4FAC-BAF1-D2A7A1C28AC3}"/>
              </a:ext>
            </a:extLst>
          </p:cNvPr>
          <p:cNvSpPr/>
          <p:nvPr/>
        </p:nvSpPr>
        <p:spPr>
          <a:xfrm>
            <a:off x="152373" y="980728"/>
            <a:ext cx="88057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  <a:defRPr/>
            </a:pP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本例尝试让拟合的指标更改为</a:t>
            </a:r>
            <a:r>
              <a:rPr lang="zh-CN" altLang="en-US" sz="2400" b="1" dirty="0">
                <a:solidFill>
                  <a:srgbClr val="FF000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最小绝对残差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,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取得了较好的结果（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SSE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很大但除离群值外误差不大），因为绝对值误差将会“忽略”少量的极大误差。（尝试思考这个原理，比较难！）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F7AA32B-54BC-4563-AD5F-43857135D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23" y="2262193"/>
            <a:ext cx="8405161" cy="438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685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514" y="-243408"/>
            <a:ext cx="8820981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曲线拟合的应用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-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采样点对应函数的猜测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3C2C04-33E0-45AA-9CAA-E59BA1ADE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5" y="764704"/>
            <a:ext cx="1248963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0D13FD9-A6F8-437E-B023-1AF6B9B26EE9}"/>
                  </a:ext>
                </a:extLst>
              </p:cNvPr>
              <p:cNvSpPr/>
              <p:nvPr/>
            </p:nvSpPr>
            <p:spPr>
              <a:xfrm>
                <a:off x="152373" y="980728"/>
                <a:ext cx="8805780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lvl="0" indent="-274320">
                  <a:spcBef>
                    <a:spcPts val="580"/>
                  </a:spcBef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本题来自于某未知初等简单函数</a:t>
                </a:r>
                <a:r>
                  <a:rPr lang="zh-CN" altLang="en-US" sz="2400" b="1" dirty="0"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𝒙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∈[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𝟎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,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𝟏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]</m:t>
                    </m:r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的非均匀采样，通过</a:t>
                </a:r>
                <a:r>
                  <a:rPr lang="zh-CN" altLang="en-US" sz="2400" b="1" dirty="0"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多种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曲线拟合方法，观察曲线对准情况和平方误差，猜测出函数应当为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𝒚</m:t>
                    </m:r>
                    <m:d>
                      <m:d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𝒙</m:t>
                        </m:r>
                      </m:e>
                    </m:d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≈</m:t>
                    </m:r>
                    <m:func>
                      <m:func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US" altLang="zh-CN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sin</m:t>
                        </m:r>
                      </m:fName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𝒙</m:t>
                        </m:r>
                      </m:e>
                    </m:func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+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𝟐</m:t>
                    </m:r>
                    <m:func>
                      <m:func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US" altLang="zh-CN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cos</m:t>
                        </m:r>
                      </m:fName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𝒙</m:t>
                        </m:r>
                      </m:e>
                    </m:func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</a:rPr>
                  <a:t>。更多实例将留为作业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0D13FD9-A6F8-437E-B023-1AF6B9B26E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73" y="980728"/>
                <a:ext cx="8805780" cy="1200329"/>
              </a:xfrm>
              <a:prstGeom prst="rect">
                <a:avLst/>
              </a:prstGeom>
              <a:blipFill>
                <a:blip r:embed="rId3"/>
                <a:stretch>
                  <a:fillRect l="-623" t="-5584" r="-138" b="-91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BF520280-7720-409B-9791-76D1B00D1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772" y="2276872"/>
            <a:ext cx="8676456" cy="412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0808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-270343"/>
            <a:ext cx="8438666" cy="1143000"/>
          </a:xfrm>
        </p:spPr>
        <p:txBody>
          <a:bodyPr>
            <a:normAutofit fontScale="90000"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第</a:t>
            </a:r>
            <a:r>
              <a:rPr lang="en-US" altLang="zh-CN" sz="36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13</a:t>
            </a:r>
            <a:r>
              <a:rPr lang="zh-CN" altLang="en-US" sz="36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周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作业在纸上手写完成（下周上课交）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80C354C-F3AF-4E9C-B08D-501D997AC2D8}"/>
              </a:ext>
            </a:extLst>
          </p:cNvPr>
          <p:cNvSpPr/>
          <p:nvPr/>
        </p:nvSpPr>
        <p:spPr>
          <a:xfrm>
            <a:off x="251520" y="4600134"/>
            <a:ext cx="863347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Q3. 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读取</a:t>
            </a:r>
            <a:r>
              <a:rPr lang="en-US" altLang="zh-CN" sz="2400" b="1">
                <a:solidFill>
                  <a:prstClr val="black"/>
                </a:solidFill>
                <a:latin typeface="+mj-ea"/>
                <a:ea typeface="+mj-ea"/>
              </a:rPr>
              <a:t>W13Q3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.mat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文件，里面包含了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x1,y1,x2,y2, x3,y3,x4,y4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共四组函数采样值，它们分别对应了四种不同的简单初等函数的定义（</a:t>
            </a:r>
            <a:r>
              <a:rPr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y1,y2,y3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为真实值，</a:t>
            </a:r>
            <a:r>
              <a:rPr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y4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有冲击噪声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），尝试通过今天学的</a:t>
            </a:r>
            <a:r>
              <a:rPr lang="en-US" altLang="zh-CN" sz="2400" b="1" dirty="0" err="1">
                <a:solidFill>
                  <a:prstClr val="black"/>
                </a:solidFill>
                <a:latin typeface="+mj-ea"/>
                <a:ea typeface="+mj-ea"/>
              </a:rPr>
              <a:t>cftool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工具，分析和预测四个简单初等函数的具体定义。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（</a:t>
            </a: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简述你的拟合方法与结果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）</a:t>
            </a:r>
            <a:endParaRPr lang="en-US" altLang="zh-CN" sz="2400" b="1" dirty="0">
              <a:solidFill>
                <a:prstClr val="black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E42F719-11EE-4C0A-A3B3-F70B5EA18EA8}"/>
              </a:ext>
            </a:extLst>
          </p:cNvPr>
          <p:cNvSpPr/>
          <p:nvPr/>
        </p:nvSpPr>
        <p:spPr>
          <a:xfrm>
            <a:off x="251520" y="848195"/>
            <a:ext cx="87987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Q1.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习题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4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第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16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题，请说明正确或不正确的理由并改正错误。</a:t>
            </a: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67FB92-CD6F-45F5-82C2-D52D97D3D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132" y="1430008"/>
            <a:ext cx="9015970" cy="9878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F9C2173-6379-4EA5-B6C9-F9070018C871}"/>
                  </a:ext>
                </a:extLst>
              </p:cNvPr>
              <p:cNvSpPr/>
              <p:nvPr/>
            </p:nvSpPr>
            <p:spPr>
              <a:xfrm>
                <a:off x="251520" y="2507253"/>
                <a:ext cx="8784976" cy="20928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indent="-274320">
                  <a:spcBef>
                    <a:spcPts val="580"/>
                  </a:spcBef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</a:pPr>
                <a:r>
                  <a:rPr lang="en-US" altLang="zh-CN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Q2.</a:t>
                </a:r>
                <a:r>
                  <a:rPr lang="zh-CN" altLang="zh-CN" sz="2400" b="1" dirty="0">
                    <a:latin typeface="+mj-ea"/>
                    <a:ea typeface="+mj-ea"/>
                  </a:rPr>
                  <a:t>假设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ea typeface="+mj-ea"/>
                      </a:rPr>
                      <m:t>𝟏𝟎𝟎𝟎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+mj-ea"/>
                      </a:rPr>
                      <m:t>×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+mj-ea"/>
                      </a:rPr>
                      <m:t>𝟏𝟎𝟎𝟎</m:t>
                    </m:r>
                  </m:oMath>
                </a14:m>
                <a:r>
                  <a:rPr lang="zh-CN" altLang="zh-CN" sz="2400" b="1" dirty="0">
                    <a:latin typeface="+mj-ea"/>
                    <a:ea typeface="+mj-ea"/>
                  </a:rPr>
                  <a:t>的随机数值矩阵</a:t>
                </a:r>
                <a:r>
                  <a:rPr lang="en-US" altLang="zh-CN" sz="2400" b="1" dirty="0">
                    <a:latin typeface="+mj-ea"/>
                    <a:ea typeface="+mj-ea"/>
                  </a:rPr>
                  <a:t>A</a:t>
                </a:r>
                <a:r>
                  <a:rPr lang="zh-CN" altLang="zh-CN" sz="2400" b="1" dirty="0">
                    <a:latin typeface="+mj-ea"/>
                    <a:ea typeface="+mj-ea"/>
                  </a:rPr>
                  <a:t>各元素</a:t>
                </a:r>
                <a:r>
                  <a:rPr lang="zh-CN" altLang="en-US" sz="2400" b="1" dirty="0">
                    <a:latin typeface="+mj-ea"/>
                    <a:ea typeface="+mj-ea"/>
                  </a:rPr>
                  <a:t>总体</a:t>
                </a:r>
                <a:r>
                  <a:rPr lang="zh-CN" altLang="zh-CN" sz="2400" b="1" dirty="0">
                    <a:latin typeface="+mj-ea"/>
                    <a:ea typeface="+mj-ea"/>
                  </a:rPr>
                  <a:t>服从</a:t>
                </a:r>
                <a:r>
                  <a:rPr lang="zh-CN" altLang="zh-CN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均匀分布</a:t>
                </a:r>
                <a14:m>
                  <m:oMath xmlns:m="http://schemas.openxmlformats.org/officeDocument/2006/math">
                    <m:r>
                      <a:rPr lang="en-US" altLang="zh-CN" sz="2400" b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𝑼</m:t>
                    </m:r>
                    <m:r>
                      <a:rPr lang="en-US" altLang="zh-CN" sz="2400" b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(</m:t>
                    </m:r>
                    <m:r>
                      <a:rPr lang="en-US" altLang="zh-CN" sz="2400" b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𝟎</m:t>
                    </m:r>
                    <m:r>
                      <a:rPr lang="en-US" altLang="zh-CN" sz="2400" b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,</m:t>
                    </m:r>
                    <m:r>
                      <a:rPr lang="en-US" altLang="zh-CN" sz="2400" b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𝜹</m:t>
                    </m:r>
                    <m:r>
                      <a:rPr lang="en-US" altLang="zh-CN" sz="2400" b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) </m:t>
                    </m:r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。每个元素可以视为一个样本。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[2016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级期末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]</a:t>
                </a:r>
              </a:p>
              <a:p>
                <a:pPr>
                  <a:spcBef>
                    <a:spcPts val="580"/>
                  </a:spcBef>
                  <a:buClr>
                    <a:srgbClr val="00B050"/>
                  </a:buClr>
                  <a:buSzPct val="85000"/>
                </a:pPr>
                <a:r>
                  <a:rPr lang="en-US" altLang="zh-CN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(1)</a:t>
                </a:r>
                <a:r>
                  <a:rPr lang="zh-CN" altLang="zh-CN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根据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A</a:t>
                </a:r>
                <a:r>
                  <a:rPr lang="zh-CN" altLang="zh-CN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的数据信息，参数</a:t>
                </a:r>
                <a14:m>
                  <m:oMath xmlns:m="http://schemas.openxmlformats.org/officeDocument/2006/math">
                    <m:r>
                      <a:rPr lang="en-US" altLang="zh-CN" sz="2400" b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𝜹</m:t>
                    </m:r>
                  </m:oMath>
                </a14:m>
                <a:r>
                  <a:rPr lang="zh-CN" altLang="zh-CN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的一阶矩估计是什么，对应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MATLAB</a:t>
                </a:r>
                <a:r>
                  <a:rPr lang="zh-CN" altLang="zh-CN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代码是什么？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（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+mj-ea"/>
                    <a:ea typeface="+mj-ea"/>
                  </a:rPr>
                  <a:t>写出推演过程、估计表达式和代码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+mj-ea"/>
                    <a:ea typeface="+mj-ea"/>
                  </a:rPr>
                  <a:t>(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+mj-ea"/>
                    <a:ea typeface="+mj-ea"/>
                  </a:rPr>
                  <a:t>一行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+mj-ea"/>
                    <a:ea typeface="+mj-ea"/>
                  </a:rPr>
                  <a:t>)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）</a:t>
                </a:r>
                <a:endParaRPr lang="en-US" altLang="zh-CN" sz="2400" b="1" dirty="0">
                  <a:solidFill>
                    <a:prstClr val="black"/>
                  </a:solidFill>
                  <a:latin typeface="+mj-ea"/>
                  <a:ea typeface="+mj-ea"/>
                </a:endParaRPr>
              </a:p>
              <a:p>
                <a:pPr>
                  <a:spcBef>
                    <a:spcPts val="580"/>
                  </a:spcBef>
                  <a:buClr>
                    <a:srgbClr val="00B050"/>
                  </a:buClr>
                  <a:buSzPct val="85000"/>
                </a:pPr>
                <a:r>
                  <a:rPr lang="en-US" altLang="zh-CN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(2)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参数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𝜹</m:t>
                    </m:r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的最大似然估计是什么，对应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MATLAB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代码是什么？</a:t>
                </a:r>
                <a:endParaRPr lang="en-US" altLang="zh-CN" sz="2400" b="1" dirty="0">
                  <a:solidFill>
                    <a:prstClr val="black"/>
                  </a:solidFill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F9C2173-6379-4EA5-B6C9-F9070018C8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2507253"/>
                <a:ext cx="8784976" cy="2092881"/>
              </a:xfrm>
              <a:prstGeom prst="rect">
                <a:avLst/>
              </a:prstGeom>
              <a:blipFill>
                <a:blip r:embed="rId4"/>
                <a:stretch>
                  <a:fillRect l="-1041" t="-3198" r="-208" b="-4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818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281502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不用交的作业（重要）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80C354C-F3AF-4E9C-B08D-501D997AC2D8}"/>
              </a:ext>
            </a:extLst>
          </p:cNvPr>
          <p:cNvSpPr/>
          <p:nvPr/>
        </p:nvSpPr>
        <p:spPr>
          <a:xfrm>
            <a:off x="251520" y="1124744"/>
            <a:ext cx="8438666" cy="5216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将今天讲过的例题尝试自己键入并运行一遍</a:t>
            </a: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>
              <a:spcBef>
                <a:spcPts val="580"/>
              </a:spcBef>
              <a:buClr>
                <a:srgbClr val="00B050"/>
              </a:buClr>
              <a:buSzPct val="85000"/>
            </a:pP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>
              <a:spcBef>
                <a:spcPts val="580"/>
              </a:spcBef>
              <a:buClr>
                <a:srgbClr val="00B050"/>
              </a:buClr>
              <a:buSzPct val="85000"/>
            </a:pP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>
              <a:spcBef>
                <a:spcPts val="580"/>
              </a:spcBef>
              <a:buClr>
                <a:srgbClr val="00B050"/>
              </a:buClr>
              <a:buSzPct val="85000"/>
            </a:pP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>
              <a:spcBef>
                <a:spcPts val="580"/>
              </a:spcBef>
              <a:buClr>
                <a:srgbClr val="00B050"/>
              </a:buClr>
              <a:buSzPct val="85000"/>
            </a:pP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尝试利用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MATLAB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的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APP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界面观察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MATLAB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到底有多少可用的工具箱，重点测试</a:t>
            </a:r>
            <a:r>
              <a:rPr lang="en-US" altLang="zh-CN" sz="2400" b="1" dirty="0" err="1">
                <a:solidFill>
                  <a:prstClr val="black"/>
                </a:solidFill>
                <a:latin typeface="+mj-ea"/>
                <a:ea typeface="+mj-ea"/>
              </a:rPr>
              <a:t>cftool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的各种拟合功能，比较其优劣性。</a:t>
            </a: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>
              <a:spcBef>
                <a:spcPts val="580"/>
              </a:spcBef>
              <a:buClr>
                <a:srgbClr val="00B050"/>
              </a:buClr>
              <a:buSzPct val="85000"/>
            </a:pP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>
              <a:spcBef>
                <a:spcPts val="580"/>
              </a:spcBef>
              <a:buClr>
                <a:srgbClr val="00B050"/>
              </a:buClr>
              <a:buSzPct val="85000"/>
            </a:pP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endParaRPr lang="en-US" altLang="zh-CN" sz="2400" b="1" dirty="0">
              <a:solidFill>
                <a:prstClr val="black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课本</a:t>
            </a: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习题</a:t>
            </a:r>
            <a:r>
              <a:rPr lang="en-US" altLang="zh-CN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4</a:t>
            </a: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14,15,18</a:t>
            </a: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题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请自行阅读、思考、测试完成。（</a:t>
            </a:r>
            <a:r>
              <a:rPr lang="zh-CN" altLang="en-US" sz="2400" b="1" dirty="0">
                <a:solidFill>
                  <a:srgbClr val="9B2D1F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这些题目建议周五上机课完成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）</a:t>
            </a:r>
            <a:endParaRPr lang="en-US" altLang="zh-CN" sz="2400" b="1" dirty="0">
              <a:solidFill>
                <a:prstClr val="black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549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6000" dirty="0">
                <a:solidFill>
                  <a:srgbClr val="00B0F0"/>
                </a:solidFill>
                <a:latin typeface="Calibri" pitchFamily="34" charset="0"/>
                <a:cs typeface="Calibri" pitchFamily="34" charset="0"/>
              </a:rPr>
              <a:t>感谢同学们认真听课</a:t>
            </a:r>
            <a:r>
              <a:rPr lang="en-US" altLang="zh-CN" sz="6000" i="0" dirty="0">
                <a:solidFill>
                  <a:srgbClr val="00B0F0"/>
                </a:solidFill>
                <a:latin typeface="Calibri" pitchFamily="34" charset="0"/>
                <a:cs typeface="Calibri" pitchFamily="34" charset="0"/>
              </a:rPr>
              <a:t>!</a:t>
            </a:r>
            <a:endParaRPr lang="zh-CN" altLang="en-US" sz="6000" i="0" dirty="0">
              <a:solidFill>
                <a:srgbClr val="00B0F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47664" y="3446615"/>
            <a:ext cx="5904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47546"/>
                </a:solidFill>
                <a:effectLst/>
                <a:uLnTx/>
                <a:uFillTx/>
                <a:latin typeface="Calibri" pitchFamily="34" charset="0"/>
                <a:ea typeface="黑体" panose="02010609060101010101" pitchFamily="49" charset="-122"/>
                <a:cs typeface="Calibri" pitchFamily="34" charset="0"/>
              </a:rPr>
              <a:t>欢迎同学们积极提问、交流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61255" y="4606536"/>
            <a:ext cx="5904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47546"/>
                </a:solidFill>
                <a:effectLst/>
                <a:uLnTx/>
                <a:uFillTx/>
                <a:latin typeface="Calibri" pitchFamily="34" charset="0"/>
                <a:ea typeface="黑体" panose="02010609060101010101" pitchFamily="49" charset="-122"/>
                <a:cs typeface="Calibri" pitchFamily="34" charset="0"/>
                <a:hlinkClick r:id="rId2"/>
              </a:rPr>
              <a:t>sysumatlab@163.com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47546"/>
                </a:solidFill>
                <a:effectLst/>
                <a:uLnTx/>
                <a:uFillTx/>
                <a:latin typeface="Calibri" pitchFamily="34" charset="0"/>
                <a:ea typeface="黑体" panose="02010609060101010101" pitchFamily="49" charset="-122"/>
                <a:cs typeface="Calibri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909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926" y="-171400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4.3-1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5404CC-73A1-4F02-94CC-976073FF3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01" y="596219"/>
            <a:ext cx="7545943" cy="566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791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926" y="-272546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正态分布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C525BBD-EC95-44E6-8E02-00367E40DE38}"/>
                  </a:ext>
                </a:extLst>
              </p:cNvPr>
              <p:cNvSpPr/>
              <p:nvPr/>
            </p:nvSpPr>
            <p:spPr>
              <a:xfrm>
                <a:off x="347601" y="2694940"/>
                <a:ext cx="8616887" cy="83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marR="0" lvl="0" indent="-27432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B2D1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px=</a:t>
                </a:r>
                <a:r>
                  <a:rPr kumimoji="0" lang="en-US" altLang="zh-CN" sz="2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9B2D1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normpdf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B2D1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(</a:t>
                </a:r>
                <a:r>
                  <a:rPr lang="en-US" altLang="zh-CN" sz="2400" b="1" dirty="0">
                    <a:solidFill>
                      <a:srgbClr val="9B2D1F"/>
                    </a:solidFill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x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B2D1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,Mu,</a:t>
                </a:r>
                <a:r>
                  <a:rPr lang="en-US" altLang="zh-CN" sz="2400" b="1" dirty="0">
                    <a:solidFill>
                      <a:srgbClr val="9B2D1F"/>
                    </a:solidFill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Sigma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B2D1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)</a:t>
                </a:r>
                <a:r>
                  <a:rPr kumimoji="0" lang="en-US" altLang="zh-CN" sz="2400" b="1" i="0" u="none" strike="noStrike" kern="1200" cap="none" spc="0" normalizeH="0" noProof="0" dirty="0">
                    <a:ln>
                      <a:noFill/>
                    </a:ln>
                    <a:solidFill>
                      <a:srgbClr val="9B2D1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 </a:t>
                </a:r>
                <a:r>
                  <a:rPr kumimoji="0" lang="zh-CN" altLang="en-US" sz="2400" b="1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获得服从正态分布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𝑵</m:t>
                    </m:r>
                    <m:r>
                      <a:rPr kumimoji="0" lang="en-US" altLang="zh-CN" sz="2400" b="1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(</m:t>
                    </m:r>
                    <m:r>
                      <a:rPr kumimoji="0" lang="en-US" altLang="zh-CN" sz="2400" b="1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𝑴𝒖</m:t>
                    </m:r>
                    <m:r>
                      <a:rPr kumimoji="0" lang="en-US" altLang="zh-CN" sz="2400" b="1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,</m:t>
                    </m:r>
                    <m:r>
                      <a:rPr kumimoji="0" lang="en-US" altLang="zh-CN" sz="2400" b="1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𝑺𝒊𝒈𝒎</m:t>
                    </m:r>
                    <m:sSup>
                      <m:sSupPr>
                        <m:ctrlPr>
                          <a:rPr kumimoji="0" lang="en-US" altLang="zh-CN" sz="2400" b="1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kumimoji="0" lang="en-US" altLang="zh-CN" sz="2400" b="1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𝒂</m:t>
                        </m:r>
                      </m:e>
                      <m:sup>
                        <m:r>
                          <a:rPr kumimoji="0" lang="en-US" altLang="zh-CN" sz="2400" b="1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𝟐</m:t>
                        </m:r>
                      </m:sup>
                    </m:sSup>
                    <m:r>
                      <a:rPr kumimoji="0" lang="en-US" altLang="zh-CN" sz="2400" b="1" i="1" u="none" strike="noStrike" kern="1200" cap="none" spc="0" normalizeH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)</m:t>
                    </m:r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</a:rPr>
                  <a:t>的随机变量概率密度函数在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𝒙</m:t>
                    </m:r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</a:rPr>
                  <a:t>的取值。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C525BBD-EC95-44E6-8E02-00367E40DE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01" y="2694940"/>
                <a:ext cx="8616887" cy="839332"/>
              </a:xfrm>
              <a:prstGeom prst="rect">
                <a:avLst/>
              </a:prstGeom>
              <a:blipFill>
                <a:blip r:embed="rId3"/>
                <a:stretch>
                  <a:fillRect l="-636" t="-10145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12529D6-9E81-4CA2-924A-3389827E80B9}"/>
                  </a:ext>
                </a:extLst>
              </p:cNvPr>
              <p:cNvSpPr/>
              <p:nvPr/>
            </p:nvSpPr>
            <p:spPr>
              <a:xfrm>
                <a:off x="323527" y="836712"/>
                <a:ext cx="8339199" cy="18628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marR="0" lvl="0" indent="-27432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  <a:tabLst/>
                  <a:defRPr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正态分布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𝑵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(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𝝁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,</m:t>
                    </m:r>
                    <m:sSup>
                      <m:sSupPr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𝝈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𝟐</m:t>
                        </m:r>
                      </m:sup>
                    </m:sSup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)</m:t>
                    </m:r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为连续型随机分布，期望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𝝁</m:t>
                    </m:r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，标准差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𝝈</m:t>
                    </m:r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：</a:t>
                </a:r>
                <a:endParaRPr lang="en-US" altLang="zh-CN" sz="2400" b="1" dirty="0">
                  <a:solidFill>
                    <a:prstClr val="black"/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00B050"/>
                  </a:buClr>
                  <a:buSzPct val="85000"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幼圆" panose="02010509060101010101" pitchFamily="49" charset="-122"/>
                          <a:cs typeface="+mn-cs"/>
                        </a:rPr>
                        <m:t>𝒇</m:t>
                      </m:r>
                      <m:d>
                        <m:dPr>
                          <m:ctrlP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幼圆" panose="02010509060101010101" pitchFamily="49" charset="-122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幼圆" panose="02010509060101010101" pitchFamily="49" charset="-122"/>
                              <a:cs typeface="+mn-cs"/>
                            </a:rPr>
                            <m:t>𝒙</m:t>
                          </m:r>
                        </m:e>
                      </m:d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幼圆" panose="02010509060101010101" pitchFamily="49" charset="-122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幼圆" panose="020105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幼圆" panose="02010509060101010101" pitchFamily="49" charset="-122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幼圆" panose="02010509060101010101" pitchFamily="49" charset="-122"/>
                              <a:cs typeface="+mn-cs"/>
                            </a:rPr>
                            <m:t>𝝈</m:t>
                          </m:r>
                          <m:rad>
                            <m:radPr>
                              <m:degHide m:val="on"/>
                              <m:ctrlP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  <a:cs typeface="+mn-cs"/>
                                </a:rPr>
                                <m:t>𝟐</m:t>
                              </m:r>
                              <m: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  <a:cs typeface="+mn-cs"/>
                                </a:rPr>
                                <m:t>𝝅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幼圆" panose="02010509060101010101" pitchFamily="49" charset="-122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4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幼圆" panose="02010509060101010101" pitchFamily="49" charset="-122"/>
                              <a:cs typeface="+mn-cs"/>
                            </a:rPr>
                            <m:t>𝐞</m:t>
                          </m:r>
                        </m:e>
                        <m:sup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幼圆" panose="02010509060101010101" pitchFamily="49" charset="-122"/>
                              <a:cs typeface="+mn-cs"/>
                            </a:rPr>
                            <m:t>−</m:t>
                          </m:r>
                          <m:f>
                            <m:fPr>
                              <m:ctrlP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  <a:cs typeface="+mn-cs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0" lang="en-US" altLang="zh-CN" sz="2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0" lang="en-US" altLang="zh-CN" sz="2400" b="1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幼圆" panose="02010509060101010101" pitchFamily="49" charset="-122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CN" sz="2400" b="1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幼圆" panose="02010509060101010101" pitchFamily="49" charset="-122"/>
                                          <a:cs typeface="+mn-cs"/>
                                        </a:rPr>
                                        <m:t>𝒙</m:t>
                                      </m:r>
                                      <m:r>
                                        <a:rPr kumimoji="0" lang="en-US" altLang="zh-CN" sz="2400" b="1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幼圆" panose="02010509060101010101" pitchFamily="49" charset="-122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kumimoji="0" lang="en-US" altLang="zh-CN" sz="2400" b="1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幼圆" panose="02010509060101010101" pitchFamily="49" charset="-122"/>
                                          <a:cs typeface="+mn-cs"/>
                                        </a:rPr>
                                        <m:t>𝝁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0" lang="en-US" altLang="zh-CN" sz="2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  <a:cs typeface="+mn-cs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  <a:cs typeface="+mn-cs"/>
                                </a:rPr>
                                <m:t>𝟐</m:t>
                              </m:r>
                              <m:sSup>
                                <m:sSupPr>
                                  <m:ctrlPr>
                                    <a:rPr kumimoji="0" lang="en-US" altLang="zh-CN" sz="2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  <a:cs typeface="+mn-cs"/>
                                    </a:rPr>
                                    <m:t>𝝈</m:t>
                                  </m:r>
                                </m:e>
                                <m:sup>
                                  <m:r>
                                    <a:rPr kumimoji="0" lang="en-US" altLang="zh-CN" sz="2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  <a:cs typeface="+mn-cs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幼圆" panose="02010509060101010101" pitchFamily="49" charset="-122"/>
                          <a:cs typeface="+mn-cs"/>
                        </a:rPr>
                        <m:t>,  </m:t>
                      </m:r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幼圆" panose="02010509060101010101" pitchFamily="49" charset="-122"/>
                          <a:cs typeface="+mn-cs"/>
                        </a:rPr>
                        <m:t>𝒙</m:t>
                      </m:r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幼圆" panose="02010509060101010101" pitchFamily="49" charset="-122"/>
                          <a:cs typeface="+mn-cs"/>
                        </a:rPr>
                        <m:t>∈(−∞,+∞)</m:t>
                      </m:r>
                    </m:oMath>
                  </m:oMathPara>
                </a14:m>
                <a:endParaRPr kumimoji="0" lang="en-US" altLang="zh-CN" sz="2400" b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00B050"/>
                  </a:buClr>
                  <a:buSzPct val="85000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dirty="0">
                    <a:ln>
                      <a:noFill/>
                    </a:ln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</a:rPr>
                  <a:t>对应分布函数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𝜱</m:t>
                    </m:r>
                    <m:d>
                      <m:dPr>
                        <m:ctrlPr>
                          <a:rPr kumimoji="0" lang="en-US" altLang="zh-CN" sz="2400" b="1" i="1" u="none" strike="noStrike" kern="1200" cap="none" spc="0" normalizeH="0" baseline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</m:ctrlPr>
                      </m:dPr>
                      <m:e>
                        <m:r>
                          <a:rPr kumimoji="0" lang="en-US" altLang="zh-CN" sz="2400" b="1" i="1" u="none" strike="noStrike" kern="1200" cap="none" spc="0" normalizeH="0" baseline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𝒙</m:t>
                        </m:r>
                      </m:e>
                    </m:d>
                    <m:r>
                      <a:rPr kumimoji="0" lang="en-US" altLang="zh-CN" sz="2400" b="1" i="1" u="none" strike="noStrike" kern="1200" cap="none" spc="0" normalizeH="0" baseline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=</m:t>
                    </m:r>
                    <m:nary>
                      <m:naryPr>
                        <m:ctrlPr>
                          <a:rPr kumimoji="0" lang="en-US" altLang="zh-CN" sz="2400" b="1" i="1" u="none" strike="noStrike" kern="1200" cap="none" spc="0" normalizeH="0" baseline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</m:ctrlPr>
                      </m:naryPr>
                      <m:sub>
                        <m:r>
                          <a:rPr kumimoji="0" lang="en-US" altLang="zh-CN" sz="2400" b="1" i="1" u="none" strike="noStrike" kern="1200" cap="none" spc="0" normalizeH="0" baseline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−∞</m:t>
                        </m:r>
                      </m:sub>
                      <m:sup>
                        <m:r>
                          <a:rPr kumimoji="0" lang="en-US" altLang="zh-CN" sz="2400" b="1" i="1" u="none" strike="noStrike" kern="1200" cap="none" spc="0" normalizeH="0" baseline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𝒙</m:t>
                        </m:r>
                      </m:sup>
                      <m:e>
                        <m:r>
                          <a:rPr kumimoji="0" lang="en-US" altLang="zh-CN" sz="2400" b="1" i="1" u="none" strike="noStrike" kern="1200" cap="none" spc="0" normalizeH="0" baseline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𝒇</m:t>
                        </m:r>
                        <m:r>
                          <a:rPr kumimoji="0" lang="en-US" altLang="zh-CN" sz="2400" b="1" i="1" u="none" strike="noStrike" kern="1200" cap="none" spc="0" normalizeH="0" baseline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(</m:t>
                        </m:r>
                        <m:r>
                          <a:rPr kumimoji="0" lang="en-US" altLang="zh-CN" sz="2400" b="1" i="1" u="none" strike="noStrike" kern="1200" cap="none" spc="0" normalizeH="0" baseline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𝒕</m:t>
                        </m:r>
                        <m:r>
                          <a:rPr kumimoji="0" lang="en-US" altLang="zh-CN" sz="2400" b="1" i="1" u="none" strike="noStrike" kern="1200" cap="none" spc="0" normalizeH="0" baseline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)</m:t>
                        </m:r>
                      </m:e>
                    </m:nary>
                    <m:r>
                      <a:rPr kumimoji="0" lang="en-US" altLang="zh-CN" sz="2400" b="1" i="0" u="none" strike="noStrike" kern="1200" cap="none" spc="0" normalizeH="0" baseline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𝐝</m:t>
                    </m:r>
                    <m:r>
                      <a:rPr kumimoji="0" lang="en-US" altLang="zh-CN" sz="2400" b="1" i="1" u="none" strike="noStrike" kern="1200" cap="none" spc="0" normalizeH="0" baseline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𝒕</m:t>
                    </m:r>
                  </m:oMath>
                </a14:m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12529D6-9E81-4CA2-924A-3389827E80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7" y="836712"/>
                <a:ext cx="8339199" cy="1862818"/>
              </a:xfrm>
              <a:prstGeom prst="rect">
                <a:avLst/>
              </a:prstGeom>
              <a:blipFill>
                <a:blip r:embed="rId4"/>
                <a:stretch>
                  <a:fillRect l="-1096" t="-3268" b="-22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4C976EF-A5E1-4F3F-8B82-2562AD52A65B}"/>
                  </a:ext>
                </a:extLst>
              </p:cNvPr>
              <p:cNvSpPr/>
              <p:nvPr/>
            </p:nvSpPr>
            <p:spPr>
              <a:xfrm>
                <a:off x="347601" y="3570991"/>
                <a:ext cx="8616887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lvl="0" indent="-274320">
                  <a:spcBef>
                    <a:spcPts val="580"/>
                  </a:spcBef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  <a:defRPr/>
                </a:pPr>
                <a:r>
                  <a:rPr lang="en-US" altLang="zh-CN" sz="2400" b="1" dirty="0">
                    <a:solidFill>
                      <a:srgbClr val="9B2D1F"/>
                    </a:solidFill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px=</a:t>
                </a:r>
                <a:r>
                  <a:rPr lang="en-US" altLang="zh-CN" sz="2400" b="1" dirty="0" err="1">
                    <a:solidFill>
                      <a:srgbClr val="9B2D1F"/>
                    </a:solidFill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normcdf</a:t>
                </a:r>
                <a:r>
                  <a:rPr lang="en-US" altLang="zh-CN" sz="2400" b="1" dirty="0">
                    <a:solidFill>
                      <a:srgbClr val="9B2D1F"/>
                    </a:solidFill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(x,Mu,Sigma) </a:t>
                </a:r>
                <a:r>
                  <a:rPr lang="zh-CN" altLang="en-US" sz="2400" b="1" dirty="0"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获得上述正态分布随机变量不超过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𝒙</m:t>
                    </m:r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</a:rPr>
                  <a:t>的总概率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4C976EF-A5E1-4F3F-8B82-2562AD52A6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01" y="3570991"/>
                <a:ext cx="8616887" cy="830997"/>
              </a:xfrm>
              <a:prstGeom prst="rect">
                <a:avLst/>
              </a:prstGeom>
              <a:blipFill>
                <a:blip r:embed="rId5"/>
                <a:stretch>
                  <a:fillRect l="-636" t="-10294" b="-139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5CB8EBF-19E9-4EFE-9691-687C41CA27BB}"/>
                  </a:ext>
                </a:extLst>
              </p:cNvPr>
              <p:cNvSpPr/>
              <p:nvPr/>
            </p:nvSpPr>
            <p:spPr>
              <a:xfrm>
                <a:off x="349517" y="4438707"/>
                <a:ext cx="8616887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marR="0" lvl="0" indent="-27432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B2D1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R=</a:t>
                </a:r>
                <a:r>
                  <a:rPr kumimoji="0" lang="en-US" altLang="zh-CN" sz="2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9B2D1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normrnd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B2D1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(</a:t>
                </a:r>
                <a:r>
                  <a:rPr lang="en-US" altLang="zh-CN" sz="2400" b="1" dirty="0">
                    <a:solidFill>
                      <a:srgbClr val="9B2D1F"/>
                    </a:solidFill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Mu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B2D1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,</a:t>
                </a:r>
                <a:r>
                  <a:rPr lang="en-US" altLang="zh-CN" sz="2400" b="1" dirty="0" err="1">
                    <a:solidFill>
                      <a:srgbClr val="9B2D1F"/>
                    </a:solidFill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Sigma,m,n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B2D1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)</a:t>
                </a:r>
                <a:r>
                  <a:rPr kumimoji="0" lang="en-US" altLang="zh-CN" sz="2400" b="1" i="0" u="none" strike="noStrike" kern="1200" cap="none" spc="0" normalizeH="0" noProof="0" dirty="0">
                    <a:ln>
                      <a:noFill/>
                    </a:ln>
                    <a:solidFill>
                      <a:srgbClr val="9B2D1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 </a:t>
                </a:r>
                <a:r>
                  <a:rPr lang="zh-CN" altLang="en-US" sz="2400" b="1" dirty="0"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将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生成一个服从上述正态分布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</a:rPr>
                  <a:t>，规模为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𝒎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×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𝒏</m:t>
                    </m:r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</a:rPr>
                  <a:t>的随机样本构成的矩阵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5CB8EBF-19E9-4EFE-9691-687C41CA27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17" y="4438707"/>
                <a:ext cx="8616887" cy="830997"/>
              </a:xfrm>
              <a:prstGeom prst="rect">
                <a:avLst/>
              </a:prstGeom>
              <a:blipFill>
                <a:blip r:embed="rId6"/>
                <a:stretch>
                  <a:fillRect l="-636" t="-10294" b="-139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A0EA333-5EE8-4CAB-B2EE-905C3D296C85}"/>
                  </a:ext>
                </a:extLst>
              </p:cNvPr>
              <p:cNvSpPr/>
              <p:nvPr/>
            </p:nvSpPr>
            <p:spPr>
              <a:xfrm>
                <a:off x="349516" y="5306423"/>
                <a:ext cx="8616887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marR="0" lvl="0" indent="-27432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B2D1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R=</a:t>
                </a:r>
                <a:r>
                  <a:rPr kumimoji="0" lang="en-US" altLang="zh-CN" sz="2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9B2D1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randn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B2D1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(</a:t>
                </a:r>
                <a:r>
                  <a:rPr lang="en-US" altLang="zh-CN" sz="2400" b="1" dirty="0" err="1">
                    <a:solidFill>
                      <a:srgbClr val="9B2D1F"/>
                    </a:solidFill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m,n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B2D1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)</a:t>
                </a:r>
                <a:r>
                  <a:rPr kumimoji="0" lang="en-US" altLang="zh-CN" sz="2400" b="1" i="0" u="none" strike="noStrike" kern="1200" cap="none" spc="0" normalizeH="0" noProof="0" dirty="0">
                    <a:ln>
                      <a:noFill/>
                    </a:ln>
                    <a:solidFill>
                      <a:srgbClr val="9B2D1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 </a:t>
                </a:r>
                <a:r>
                  <a:rPr lang="zh-CN" altLang="en-US" sz="2400" b="1" dirty="0"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将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生成一个服从标准正态分布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𝑵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(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𝟎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,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𝟏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)</m:t>
                    </m:r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</a:rPr>
                  <a:t>，规模为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𝒎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×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𝒏</m:t>
                    </m:r>
                  </m:oMath>
                </a14:m>
                <a:r>
                  <a:rPr kumimoji="0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</a:rPr>
                  <a:t>的随机样本构成的矩阵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</a:rPr>
                  <a:t>，事实上，我们可以利用这个矩阵可以构造任何正态分布随机矩阵。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A0EA333-5EE8-4CAB-B2EE-905C3D296C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16" y="5306423"/>
                <a:ext cx="8616887" cy="1200329"/>
              </a:xfrm>
              <a:prstGeom prst="rect">
                <a:avLst/>
              </a:prstGeom>
              <a:blipFill>
                <a:blip r:embed="rId7"/>
                <a:stretch>
                  <a:fillRect l="-636" t="-7107" b="-10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64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  <p:bldP spid="11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926" y="-315416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4.3-2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2DBE6D1-8D11-43EA-960A-ADABB8B5D71E}"/>
              </a:ext>
            </a:extLst>
          </p:cNvPr>
          <p:cNvSpPr/>
          <p:nvPr/>
        </p:nvSpPr>
        <p:spPr>
          <a:xfrm>
            <a:off x="156382" y="404664"/>
            <a:ext cx="895212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zh-CN" altLang="zh-CN" dirty="0">
                <a:latin typeface="Times New Roman" panose="02020603050405020304" pitchFamily="18" charset="0"/>
              </a:rPr>
              <a:t>【例</a:t>
            </a:r>
            <a:r>
              <a:rPr lang="en-US" altLang="zh-CN" dirty="0">
                <a:latin typeface="Times New Roman" panose="02020603050405020304" pitchFamily="18" charset="0"/>
              </a:rPr>
              <a:t>4.3-2</a:t>
            </a:r>
            <a:r>
              <a:rPr lang="zh-CN" altLang="zh-CN" dirty="0">
                <a:latin typeface="Times New Roman" panose="02020603050405020304" pitchFamily="18" charset="0"/>
              </a:rPr>
              <a:t>】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mu=3;sigma=0.5;	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mu+sigma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*[-3:-1,1:3];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设置六个不同的采样点</a:t>
            </a: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yf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normcdf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x,mu,sigma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);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获得六个点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cdf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的值</a:t>
            </a: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P=[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yf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(4)-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yf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(3),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yf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(5)-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yf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(2),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yf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(6)-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yf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(1)];%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计算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cdf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差（内部区域面积）</a:t>
            </a:r>
            <a:r>
              <a:rPr lang="zh-CN" altLang="en-US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en-US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xd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=1:0.1:5;yd=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normpdf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xd,mu,sigma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); 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clf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绘制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pdf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函数曲线</a:t>
            </a: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for k=1:3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  <a:tab pos="3810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	xx=x(4-k):sigma/10:x(3+k);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yy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normpdf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xx,mu,sigma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);	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对于三个不同的面积区间，进行不同范围的采样，并获得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pdf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函数的值</a:t>
            </a: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subplot(3,1,k),plot(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xd,yd,'b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');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绘图位于三行一列第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k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个位置</a:t>
            </a: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hold 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on,fill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([x(4-k),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xx,x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(3+k)],[0,yy,0],'g');hold off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%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fill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函数填充了一个坐标序列构成的多边形，因此也包括了区域左下、右下的点</a:t>
            </a: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if k&lt;2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		text(3.8,0.6,'[{\mu}-{\sigma},{\mu}+{\sigma}]')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	else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	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kk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=int2str(k);	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text(3.8,0.6,['[{\mu}-',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kk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,'{\sigma},{\mu}+',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kk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,'{\sigma}]'])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end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以上语句在图的右上部分显示绘图区间，希腊字母加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\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为书写体</a:t>
            </a: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text(2.8,0.3,num2str(P(k)));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shg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填充区域内显示总面积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end 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xlabel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('x');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shg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28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926" y="-315416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4.3-2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DD47BC1-333F-4825-B0BC-C2DF767D600B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3113" y="764704"/>
            <a:ext cx="6780026" cy="5807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90466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926" y="-243408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概率分布交互式界面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(</a:t>
            </a:r>
            <a:r>
              <a:rPr lang="en-US" altLang="zh-CN" sz="3600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disttool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)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3C2C04-33E0-45AA-9CAA-E59BA1ADE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5" y="764704"/>
            <a:ext cx="1248963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6472C42F-F447-4018-B4A2-68FCC9515C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8564305"/>
              </p:ext>
            </p:extLst>
          </p:nvPr>
        </p:nvGraphicFramePr>
        <p:xfrm>
          <a:off x="1252766" y="836712"/>
          <a:ext cx="6480720" cy="58487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" name="BMP 图像" r:id="rId4" imgW="4983912" imgH="4495238" progId="Paint.Picture">
                  <p:embed/>
                </p:oleObj>
              </mc:Choice>
              <mc:Fallback>
                <p:oleObj name="BMP 图像" r:id="rId4" imgW="4983912" imgH="4495238" progId="Paint.Picture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2766" y="836712"/>
                        <a:ext cx="6480720" cy="584875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58315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54"/>
  <p:tag name="DEFAULTHEIGHT" val="383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极目远眺">
  <a:themeElements>
    <a:clrScheme name="极目远眺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极目远眺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极目远眺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暗香扑面">
  <a:themeElements>
    <a:clrScheme name="暗香扑面">
      <a:dk1>
        <a:sysClr val="windowText" lastClr="000000"/>
      </a:dk1>
      <a:lt1>
        <a:sysClr val="window" lastClr="FFFFFF"/>
      </a:lt1>
      <a:dk2>
        <a:srgbClr val="2F2F2F"/>
      </a:dk2>
      <a:lt2>
        <a:srgbClr val="FFFFF4"/>
      </a:lt2>
      <a:accent1>
        <a:srgbClr val="918415"/>
      </a:accent1>
      <a:accent2>
        <a:srgbClr val="C47546"/>
      </a:accent2>
      <a:accent3>
        <a:srgbClr val="AFB591"/>
      </a:accent3>
      <a:accent4>
        <a:srgbClr val="B9945B"/>
      </a:accent4>
      <a:accent5>
        <a:srgbClr val="85ADBC"/>
      </a:accent5>
      <a:accent6>
        <a:srgbClr val="E5B440"/>
      </a:accent6>
      <a:hlink>
        <a:srgbClr val="00D5D5"/>
      </a:hlink>
      <a:folHlink>
        <a:srgbClr val="DD00DD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暗香扑面">
      <a:fillStyleLst>
        <a:solidFill>
          <a:schemeClr val="phClr"/>
        </a:solidFill>
        <a:gradFill rotWithShape="1">
          <a:gsLst>
            <a:gs pos="0">
              <a:schemeClr val="phClr">
                <a:tint val="98000"/>
                <a:satMod val="220000"/>
              </a:schemeClr>
            </a:gs>
            <a:gs pos="31000">
              <a:schemeClr val="phClr">
                <a:tint val="30000"/>
                <a:satMod val="150000"/>
              </a:schemeClr>
            </a:gs>
            <a:gs pos="91000">
              <a:schemeClr val="phClr">
                <a:tint val="96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28000"/>
                <a:satMod val="100000"/>
              </a:schemeClr>
              <a:schemeClr val="phClr">
                <a:tint val="100000"/>
                <a:satMod val="200000"/>
              </a:schemeClr>
            </a:duotone>
          </a:blip>
          <a:tile tx="0" ty="0" sx="80000" sy="8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10000"/>
              </a:schemeClr>
            </a:glow>
          </a:effectLst>
        </a:effectStyle>
        <a:effectStyle>
          <a:effectLst>
            <a:outerShdw blurRad="34925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9525" prstMaterial="dkEdge">
            <a:bevelT w="12000" h="24150"/>
            <a:contourClr>
              <a:schemeClr val="phClr">
                <a:satMod val="110000"/>
              </a:schemeClr>
            </a:contourClr>
          </a:sp3d>
        </a:effectStyle>
        <a:effectStyle>
          <a:effectLst>
            <a:outerShdw blurRad="50800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18700" prstMaterial="dkEdge">
            <a:bevelT w="44450" h="80600"/>
            <a:contourClr>
              <a:schemeClr val="phClr"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0000"/>
                <a:satMod val="1000000"/>
              </a:schemeClr>
            </a:gs>
            <a:gs pos="31000">
              <a:schemeClr val="phClr">
                <a:shade val="85000"/>
                <a:satMod val="450000"/>
              </a:schemeClr>
            </a:gs>
            <a:gs pos="100000">
              <a:schemeClr val="phClr">
                <a:tint val="70000"/>
                <a:satMod val="300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2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9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9441</TotalTime>
  <Words>4420</Words>
  <Application>Microsoft Office PowerPoint</Application>
  <PresentationFormat>全屏显示(4:3)</PresentationFormat>
  <Paragraphs>415</Paragraphs>
  <Slides>45</Slides>
  <Notes>43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62" baseType="lpstr">
      <vt:lpstr>Arial Narrow</vt:lpstr>
      <vt:lpstr>Franklin Gothic Book</vt:lpstr>
      <vt:lpstr>Perpetua</vt:lpstr>
      <vt:lpstr>幼圆</vt:lpstr>
      <vt:lpstr>Calibri</vt:lpstr>
      <vt:lpstr>Times New Roman</vt:lpstr>
      <vt:lpstr>Franklin Gothic Medium</vt:lpstr>
      <vt:lpstr>Wingdings</vt:lpstr>
      <vt:lpstr>Courier New</vt:lpstr>
      <vt:lpstr>Cambria Math</vt:lpstr>
      <vt:lpstr>Arial</vt:lpstr>
      <vt:lpstr>Wingdings 2</vt:lpstr>
      <vt:lpstr>微软雅黑</vt:lpstr>
      <vt:lpstr>极目远眺</vt:lpstr>
      <vt:lpstr>Equity</vt:lpstr>
      <vt:lpstr>暗香扑面</vt:lpstr>
      <vt:lpstr>BMP 图像</vt:lpstr>
      <vt:lpstr>数学实验与数学软件 </vt:lpstr>
      <vt:lpstr>二项分布</vt:lpstr>
      <vt:lpstr>例4.3-1</vt:lpstr>
      <vt:lpstr>例4.3-1</vt:lpstr>
      <vt:lpstr>例4.3-1</vt:lpstr>
      <vt:lpstr>正态分布</vt:lpstr>
      <vt:lpstr>例4.3-2</vt:lpstr>
      <vt:lpstr>例4.3-2</vt:lpstr>
      <vt:lpstr>概率分布交互式界面(disttool)</vt:lpstr>
      <vt:lpstr>概率分布交互式界面(泊松分布)</vt:lpstr>
      <vt:lpstr>MATLAB函数获取其他常用分布数据例</vt:lpstr>
      <vt:lpstr>随机流的控制</vt:lpstr>
      <vt:lpstr>随机矩阵的生成-例4.3-4</vt:lpstr>
      <vt:lpstr>例4.3-4(更改了课本顺序)</vt:lpstr>
      <vt:lpstr>例4.3-5</vt:lpstr>
      <vt:lpstr>例4.3-5</vt:lpstr>
      <vt:lpstr>例4.3-5，统计分析命令</vt:lpstr>
      <vt:lpstr>例4.3-6</vt:lpstr>
      <vt:lpstr>例4.3-6,7</vt:lpstr>
      <vt:lpstr>例4.3-6,7</vt:lpstr>
      <vt:lpstr>多项式拟合</vt:lpstr>
      <vt:lpstr>例4.4-5</vt:lpstr>
      <vt:lpstr>例4.4-5(附加)</vt:lpstr>
      <vt:lpstr>最小二乘问题-最简单的机器学习？</vt:lpstr>
      <vt:lpstr>例4.4-6</vt:lpstr>
      <vt:lpstr>适用于特定问题的拟合或回归方法</vt:lpstr>
      <vt:lpstr>曲线拟合的MATLAB工具箱</vt:lpstr>
      <vt:lpstr>默认-线性拟合</vt:lpstr>
      <vt:lpstr>加权的拟合</vt:lpstr>
      <vt:lpstr>5次多项式拟合</vt:lpstr>
      <vt:lpstr>9次多项式拟合</vt:lpstr>
      <vt:lpstr>2阶三角函数拟合</vt:lpstr>
      <vt:lpstr>2重高斯函数拟合</vt:lpstr>
      <vt:lpstr>3+2阶有理式（分式）拟合</vt:lpstr>
      <vt:lpstr>自定义混合线性拟合</vt:lpstr>
      <vt:lpstr>非参数拟合-立方插值</vt:lpstr>
      <vt:lpstr>曲线拟合的含有冲击噪声的例子-5次多项式</vt:lpstr>
      <vt:lpstr>冲击噪声的过拟合-9次多项式</vt:lpstr>
      <vt:lpstr>问题解决方案1-人工发现并去掉离群值</vt:lpstr>
      <vt:lpstr>问题解决方案2-提前对函数值进行光滑化处理</vt:lpstr>
      <vt:lpstr>问题解决方案3-使用具有健壮性的拟合</vt:lpstr>
      <vt:lpstr>曲线拟合的应用-采样点对应函数的猜测</vt:lpstr>
      <vt:lpstr>第13周作业在纸上手写完成（下周上课交）</vt:lpstr>
      <vt:lpstr>不用交的作业（重要）</vt:lpstr>
      <vt:lpstr>感谢同学们认真听课!</vt:lpstr>
    </vt:vector>
  </TitlesOfParts>
  <Company>NUS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Wavelet Frames and application</dc:title>
  <dc:creator>JIA LI</dc:creator>
  <cp:lastModifiedBy>JIA LI</cp:lastModifiedBy>
  <cp:revision>942</cp:revision>
  <dcterms:created xsi:type="dcterms:W3CDTF">2014-07-04T06:51:09Z</dcterms:created>
  <dcterms:modified xsi:type="dcterms:W3CDTF">2019-11-18T14:11:07Z</dcterms:modified>
</cp:coreProperties>
</file>